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9" r:id="rId1"/>
  </p:sldMasterIdLst>
  <p:notesMasterIdLst>
    <p:notesMasterId r:id="rId41"/>
  </p:notesMasterIdLst>
  <p:handoutMasterIdLst>
    <p:handoutMasterId r:id="rId42"/>
  </p:handoutMasterIdLst>
  <p:sldIdLst>
    <p:sldId id="746" r:id="rId2"/>
    <p:sldId id="675" r:id="rId3"/>
    <p:sldId id="676" r:id="rId4"/>
    <p:sldId id="677" r:id="rId5"/>
    <p:sldId id="678" r:id="rId6"/>
    <p:sldId id="679" r:id="rId7"/>
    <p:sldId id="784" r:id="rId8"/>
    <p:sldId id="748" r:id="rId9"/>
    <p:sldId id="750" r:id="rId10"/>
    <p:sldId id="752" r:id="rId11"/>
    <p:sldId id="753" r:id="rId12"/>
    <p:sldId id="754" r:id="rId13"/>
    <p:sldId id="755" r:id="rId14"/>
    <p:sldId id="757" r:id="rId15"/>
    <p:sldId id="758" r:id="rId16"/>
    <p:sldId id="782" r:id="rId17"/>
    <p:sldId id="759" r:id="rId18"/>
    <p:sldId id="760" r:id="rId19"/>
    <p:sldId id="761" r:id="rId20"/>
    <p:sldId id="762" r:id="rId21"/>
    <p:sldId id="763" r:id="rId22"/>
    <p:sldId id="764" r:id="rId23"/>
    <p:sldId id="765" r:id="rId24"/>
    <p:sldId id="766" r:id="rId25"/>
    <p:sldId id="767" r:id="rId26"/>
    <p:sldId id="768" r:id="rId27"/>
    <p:sldId id="769" r:id="rId28"/>
    <p:sldId id="770" r:id="rId29"/>
    <p:sldId id="771" r:id="rId30"/>
    <p:sldId id="772" r:id="rId31"/>
    <p:sldId id="773" r:id="rId32"/>
    <p:sldId id="774" r:id="rId33"/>
    <p:sldId id="775" r:id="rId34"/>
    <p:sldId id="776" r:id="rId35"/>
    <p:sldId id="777" r:id="rId36"/>
    <p:sldId id="778" r:id="rId37"/>
    <p:sldId id="779" r:id="rId38"/>
    <p:sldId id="780" r:id="rId39"/>
    <p:sldId id="781" r:id="rId40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ＭＳ Ｐゴシック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ＭＳ Ｐゴシック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ＭＳ Ｐゴシック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ＭＳ Ｐゴシック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ＭＳ Ｐゴシック" pitchFamily="34" charset="-128"/>
        <a:cs typeface="+mn-cs"/>
      </a:defRPr>
    </a:lvl5pPr>
    <a:lvl6pPr marL="2286000" algn="l" defTabSz="914400" rtl="0" eaLnBrk="1" latinLnBrk="1" hangingPunct="1">
      <a:defRPr sz="2400" kern="1200">
        <a:solidFill>
          <a:schemeClr val="tx1"/>
        </a:solidFill>
        <a:latin typeface="Times New Roman" pitchFamily="18" charset="0"/>
        <a:ea typeface="ＭＳ Ｐゴシック" pitchFamily="34" charset="-128"/>
        <a:cs typeface="+mn-cs"/>
      </a:defRPr>
    </a:lvl6pPr>
    <a:lvl7pPr marL="2743200" algn="l" defTabSz="914400" rtl="0" eaLnBrk="1" latinLnBrk="1" hangingPunct="1">
      <a:defRPr sz="2400" kern="1200">
        <a:solidFill>
          <a:schemeClr val="tx1"/>
        </a:solidFill>
        <a:latin typeface="Times New Roman" pitchFamily="18" charset="0"/>
        <a:ea typeface="ＭＳ Ｐゴシック" pitchFamily="34" charset="-128"/>
        <a:cs typeface="+mn-cs"/>
      </a:defRPr>
    </a:lvl7pPr>
    <a:lvl8pPr marL="3200400" algn="l" defTabSz="914400" rtl="0" eaLnBrk="1" latinLnBrk="1" hangingPunct="1">
      <a:defRPr sz="2400" kern="1200">
        <a:solidFill>
          <a:schemeClr val="tx1"/>
        </a:solidFill>
        <a:latin typeface="Times New Roman" pitchFamily="18" charset="0"/>
        <a:ea typeface="ＭＳ Ｐゴシック" pitchFamily="34" charset="-128"/>
        <a:cs typeface="+mn-cs"/>
      </a:defRPr>
    </a:lvl8pPr>
    <a:lvl9pPr marL="3657600" algn="l" defTabSz="914400" rtl="0" eaLnBrk="1" latinLnBrk="1" hangingPunct="1">
      <a:defRPr sz="2400" kern="1200">
        <a:solidFill>
          <a:schemeClr val="tx1"/>
        </a:solidFill>
        <a:latin typeface="Times New Roman" pitchFamily="18" charset="0"/>
        <a:ea typeface="ＭＳ Ｐゴシック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CC"/>
    <a:srgbClr val="FF00FF"/>
    <a:srgbClr val="FF9900"/>
    <a:srgbClr val="FF0000"/>
    <a:srgbClr val="00CC99"/>
    <a:srgbClr val="00FF00"/>
    <a:srgbClr val="FF0066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82" autoAdjust="0"/>
    <p:restoredTop sz="83279" autoAdjust="0"/>
  </p:normalViewPr>
  <p:slideViewPr>
    <p:cSldViewPr>
      <p:cViewPr varScale="1">
        <p:scale>
          <a:sx n="131" d="100"/>
          <a:sy n="131" d="100"/>
        </p:scale>
        <p:origin x="2568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ko-KR" altLang="ko-KR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83E277DA-EE6C-4C5B-BAF5-BCC7A7A4F1BD}" type="datetime1">
              <a:rPr lang="en-US" altLang="ko-KR"/>
              <a:pPr>
                <a:defRPr/>
              </a:pPr>
              <a:t>12/5/2023</a:t>
            </a:fld>
            <a:endParaRPr lang="en-US" altLang="ko-K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ko-KR" altLang="ko-K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09EA0FE3-1AB2-49BC-9D78-E0850ED919DA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21268952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ko-KR" altLang="ko-KR"/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ko-KR" altLang="ko-KR"/>
          </a:p>
        </p:txBody>
      </p:sp>
      <p:sp>
        <p:nvSpPr>
          <p:cNvPr id="6861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127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ko-KR" altLang="ko-KR"/>
          </a:p>
        </p:txBody>
      </p:sp>
      <p:sp>
        <p:nvSpPr>
          <p:cNvPr id="1127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6242DAF8-B97E-4726-B317-BBF7D09ED4B7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60458052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pitchFamily="34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pitchFamily="34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2pPr lvl="1">
              <a:defRPr/>
            </a:lvl2pPr>
          </a:lstStyle>
          <a:p>
            <a:pPr lvl="1">
              <a:defRPr/>
            </a:pPr>
            <a:fld id="{05C01421-123F-48F2-A9B5-11DD27DA2A03}" type="slidenum">
              <a:rPr lang="es-ES" altLang="ko-KR"/>
              <a:pPr lvl="1">
                <a:defRPr/>
              </a:pPr>
              <a:t>‹#›</a:t>
            </a:fld>
            <a:endParaRPr lang="es-ES" altLang="ko-KR"/>
          </a:p>
        </p:txBody>
      </p:sp>
    </p:spTree>
    <p:extLst>
      <p:ext uri="{BB962C8B-B14F-4D97-AF65-F5344CB8AC3E}">
        <p14:creationId xmlns:p14="http://schemas.microsoft.com/office/powerpoint/2010/main" val="34139501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2pPr lvl="1">
              <a:defRPr/>
            </a:lvl2pPr>
          </a:lstStyle>
          <a:p>
            <a:pPr lvl="1">
              <a:defRPr/>
            </a:pPr>
            <a:fld id="{9433FACF-9C18-4C3D-83C5-AFD152DDBBDA}" type="slidenum">
              <a:rPr lang="es-ES" altLang="ko-KR"/>
              <a:pPr lvl="1">
                <a:defRPr/>
              </a:pPr>
              <a:t>‹#›</a:t>
            </a:fld>
            <a:endParaRPr lang="es-ES" altLang="ko-KR"/>
          </a:p>
        </p:txBody>
      </p:sp>
    </p:spTree>
    <p:extLst>
      <p:ext uri="{BB962C8B-B14F-4D97-AF65-F5344CB8AC3E}">
        <p14:creationId xmlns:p14="http://schemas.microsoft.com/office/powerpoint/2010/main" val="31205168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228600"/>
            <a:ext cx="1943100" cy="6019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28600"/>
            <a:ext cx="5676900" cy="6019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2pPr lvl="1">
              <a:defRPr/>
            </a:lvl2pPr>
          </a:lstStyle>
          <a:p>
            <a:pPr lvl="1">
              <a:defRPr/>
            </a:pPr>
            <a:fld id="{0B31B702-E3E3-4858-8DFE-FC541CB7D9E7}" type="slidenum">
              <a:rPr lang="es-ES" altLang="ko-KR"/>
              <a:pPr lvl="1">
                <a:defRPr/>
              </a:pPr>
              <a:t>‹#›</a:t>
            </a:fld>
            <a:endParaRPr lang="es-ES" altLang="ko-KR"/>
          </a:p>
        </p:txBody>
      </p:sp>
    </p:spTree>
    <p:extLst>
      <p:ext uri="{BB962C8B-B14F-4D97-AF65-F5344CB8AC3E}">
        <p14:creationId xmlns:p14="http://schemas.microsoft.com/office/powerpoint/2010/main" val="1556567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228600"/>
            <a:ext cx="6248400" cy="1066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524000"/>
            <a:ext cx="3810000" cy="4724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4648200" y="1524000"/>
            <a:ext cx="3810000" cy="4724400"/>
          </a:xfrm>
        </p:spPr>
        <p:txBody>
          <a:bodyPr rtlCol="0">
            <a:normAutofit/>
          </a:bodyPr>
          <a:lstStyle/>
          <a:p>
            <a:pPr lvl="0"/>
            <a:endParaRPr lang="en-US" noProof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2pPr lvl="1">
              <a:defRPr/>
            </a:lvl2pPr>
          </a:lstStyle>
          <a:p>
            <a:pPr lvl="1"/>
            <a:fld id="{4B01EC15-BB3B-4DC6-9F06-C313F4D21121}" type="slidenum">
              <a:rPr lang="es-ES" altLang="ko-KR"/>
              <a:pPr lvl="1"/>
              <a:t>‹#›</a:t>
            </a:fld>
            <a:endParaRPr lang="es-ES" altLang="ko-KR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CS4395: Computer Graphics</a:t>
            </a:r>
          </a:p>
        </p:txBody>
      </p:sp>
    </p:spTree>
    <p:extLst>
      <p:ext uri="{BB962C8B-B14F-4D97-AF65-F5344CB8AC3E}">
        <p14:creationId xmlns:p14="http://schemas.microsoft.com/office/powerpoint/2010/main" val="10064315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2pPr lvl="1">
              <a:defRPr/>
            </a:lvl2pPr>
          </a:lstStyle>
          <a:p>
            <a:pPr lvl="1">
              <a:defRPr/>
            </a:pPr>
            <a:fld id="{418E68E5-55C4-422C-967B-558BEE9A3FD5}" type="slidenum">
              <a:rPr lang="es-ES" altLang="ko-KR"/>
              <a:pPr lvl="1">
                <a:defRPr/>
              </a:pPr>
              <a:t>‹#›</a:t>
            </a:fld>
            <a:endParaRPr lang="es-ES" altLang="ko-KR"/>
          </a:p>
        </p:txBody>
      </p:sp>
    </p:spTree>
    <p:extLst>
      <p:ext uri="{BB962C8B-B14F-4D97-AF65-F5344CB8AC3E}">
        <p14:creationId xmlns:p14="http://schemas.microsoft.com/office/powerpoint/2010/main" val="4370347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2pPr lvl="1">
              <a:defRPr/>
            </a:lvl2pPr>
          </a:lstStyle>
          <a:p>
            <a:pPr lvl="1">
              <a:defRPr/>
            </a:pPr>
            <a:fld id="{01534622-43F8-4112-BDE7-E28F2086F505}" type="slidenum">
              <a:rPr lang="es-ES" altLang="ko-KR"/>
              <a:pPr lvl="1">
                <a:defRPr/>
              </a:pPr>
              <a:t>‹#›</a:t>
            </a:fld>
            <a:endParaRPr lang="es-ES" altLang="ko-KR"/>
          </a:p>
        </p:txBody>
      </p:sp>
    </p:spTree>
    <p:extLst>
      <p:ext uri="{BB962C8B-B14F-4D97-AF65-F5344CB8AC3E}">
        <p14:creationId xmlns:p14="http://schemas.microsoft.com/office/powerpoint/2010/main" val="5548316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524000"/>
            <a:ext cx="38100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524000"/>
            <a:ext cx="38100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2pPr lvl="1">
              <a:defRPr/>
            </a:lvl2pPr>
          </a:lstStyle>
          <a:p>
            <a:pPr lvl="1">
              <a:defRPr/>
            </a:pPr>
            <a:fld id="{A8B28882-80CC-4B70-90C6-1A1C3AD82376}" type="slidenum">
              <a:rPr lang="es-ES" altLang="ko-KR"/>
              <a:pPr lvl="1">
                <a:defRPr/>
              </a:pPr>
              <a:t>‹#›</a:t>
            </a:fld>
            <a:endParaRPr lang="es-ES" altLang="ko-KR"/>
          </a:p>
        </p:txBody>
      </p:sp>
    </p:spTree>
    <p:extLst>
      <p:ext uri="{BB962C8B-B14F-4D97-AF65-F5344CB8AC3E}">
        <p14:creationId xmlns:p14="http://schemas.microsoft.com/office/powerpoint/2010/main" val="2699491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2pPr lvl="1">
              <a:defRPr/>
            </a:lvl2pPr>
          </a:lstStyle>
          <a:p>
            <a:pPr lvl="1">
              <a:defRPr/>
            </a:pPr>
            <a:fld id="{C7B5E43C-4A81-4EA7-9B46-31A43A4236F2}" type="slidenum">
              <a:rPr lang="es-ES" altLang="ko-KR"/>
              <a:pPr lvl="1">
                <a:defRPr/>
              </a:pPr>
              <a:t>‹#›</a:t>
            </a:fld>
            <a:endParaRPr lang="es-ES" altLang="ko-KR"/>
          </a:p>
        </p:txBody>
      </p:sp>
    </p:spTree>
    <p:extLst>
      <p:ext uri="{BB962C8B-B14F-4D97-AF65-F5344CB8AC3E}">
        <p14:creationId xmlns:p14="http://schemas.microsoft.com/office/powerpoint/2010/main" val="29031458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2pPr lvl="1">
              <a:defRPr/>
            </a:lvl2pPr>
          </a:lstStyle>
          <a:p>
            <a:pPr lvl="1">
              <a:defRPr/>
            </a:pPr>
            <a:fld id="{C244287E-491C-4066-BA9F-B7C61C4C6577}" type="slidenum">
              <a:rPr lang="es-ES" altLang="ko-KR"/>
              <a:pPr lvl="1">
                <a:defRPr/>
              </a:pPr>
              <a:t>‹#›</a:t>
            </a:fld>
            <a:endParaRPr lang="es-ES" altLang="ko-KR"/>
          </a:p>
        </p:txBody>
      </p:sp>
    </p:spTree>
    <p:extLst>
      <p:ext uri="{BB962C8B-B14F-4D97-AF65-F5344CB8AC3E}">
        <p14:creationId xmlns:p14="http://schemas.microsoft.com/office/powerpoint/2010/main" val="2897291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2pPr lvl="1">
              <a:defRPr/>
            </a:lvl2pPr>
          </a:lstStyle>
          <a:p>
            <a:pPr lvl="1">
              <a:defRPr/>
            </a:pPr>
            <a:fld id="{49400958-4E40-4EF2-8738-66C29BA160BE}" type="slidenum">
              <a:rPr lang="es-ES" altLang="ko-KR"/>
              <a:pPr lvl="1">
                <a:defRPr/>
              </a:pPr>
              <a:t>‹#›</a:t>
            </a:fld>
            <a:endParaRPr lang="es-ES" altLang="ko-KR"/>
          </a:p>
        </p:txBody>
      </p:sp>
    </p:spTree>
    <p:extLst>
      <p:ext uri="{BB962C8B-B14F-4D97-AF65-F5344CB8AC3E}">
        <p14:creationId xmlns:p14="http://schemas.microsoft.com/office/powerpoint/2010/main" val="33126015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2pPr lvl="1">
              <a:defRPr/>
            </a:lvl2pPr>
          </a:lstStyle>
          <a:p>
            <a:pPr lvl="1">
              <a:defRPr/>
            </a:pPr>
            <a:fld id="{E7A30AFF-D0EC-4E11-9F7C-D4E798FDFA4F}" type="slidenum">
              <a:rPr lang="es-ES" altLang="ko-KR"/>
              <a:pPr lvl="1">
                <a:defRPr/>
              </a:pPr>
              <a:t>‹#›</a:t>
            </a:fld>
            <a:endParaRPr lang="es-ES" altLang="ko-KR"/>
          </a:p>
        </p:txBody>
      </p:sp>
    </p:spTree>
    <p:extLst>
      <p:ext uri="{BB962C8B-B14F-4D97-AF65-F5344CB8AC3E}">
        <p14:creationId xmlns:p14="http://schemas.microsoft.com/office/powerpoint/2010/main" val="9793057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2pPr lvl="1">
              <a:defRPr/>
            </a:lvl2pPr>
          </a:lstStyle>
          <a:p>
            <a:pPr lvl="1">
              <a:defRPr/>
            </a:pPr>
            <a:fld id="{C09494A6-1C22-4F87-AD8A-2AC1BF8C7223}" type="slidenum">
              <a:rPr lang="es-ES" altLang="ko-KR"/>
              <a:pPr lvl="1">
                <a:defRPr/>
              </a:pPr>
              <a:t>‹#›</a:t>
            </a:fld>
            <a:endParaRPr lang="es-ES" altLang="ko-KR"/>
          </a:p>
        </p:txBody>
      </p:sp>
    </p:spTree>
    <p:extLst>
      <p:ext uri="{BB962C8B-B14F-4D97-AF65-F5344CB8AC3E}">
        <p14:creationId xmlns:p14="http://schemas.microsoft.com/office/powerpoint/2010/main" val="2247305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76200"/>
            <a:ext cx="89916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 lvl="0"/>
            <a:endParaRPr lang="es-ES" altLang="ko-KR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524000"/>
            <a:ext cx="7772400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altLang="ko-KR"/>
              <a:t>Click to Edit Master Text Styles</a:t>
            </a:r>
          </a:p>
          <a:p>
            <a:pPr lvl="1"/>
            <a:r>
              <a:rPr lang="es-ES" altLang="ko-KR"/>
              <a:t>SECOND LEVEL</a:t>
            </a:r>
          </a:p>
          <a:p>
            <a:pPr lvl="2"/>
            <a:r>
              <a:rPr lang="es-ES" altLang="ko-KR"/>
              <a:t>THIRD LEVEL</a:t>
            </a:r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077200" y="6324600"/>
            <a:ext cx="3810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lvl2pPr lvl="1" algn="r">
              <a:defRPr sz="1000">
                <a:latin typeface="Arial" pitchFamily="34" charset="0"/>
              </a:defRPr>
            </a:lvl2pPr>
          </a:lstStyle>
          <a:p>
            <a:pPr lvl="1">
              <a:defRPr/>
            </a:pPr>
            <a:fld id="{A52A77DD-699D-46AE-B8C3-07BF73BCE6F8}" type="slidenum">
              <a:rPr lang="es-ES" altLang="ko-KR"/>
              <a:pPr lvl="1">
                <a:defRPr/>
              </a:pPr>
              <a:t>‹#›</a:t>
            </a:fld>
            <a:endParaRPr lang="es-ES" altLang="ko-KR"/>
          </a:p>
        </p:txBody>
      </p:sp>
      <p:sp>
        <p:nvSpPr>
          <p:cNvPr id="1029" name="Line 5"/>
          <p:cNvSpPr>
            <a:spLocks noChangeShapeType="1"/>
          </p:cNvSpPr>
          <p:nvPr userDrawn="1"/>
        </p:nvSpPr>
        <p:spPr bwMode="auto">
          <a:xfrm>
            <a:off x="0" y="1143000"/>
            <a:ext cx="6172200" cy="0"/>
          </a:xfrm>
          <a:prstGeom prst="line">
            <a:avLst/>
          </a:prstGeom>
          <a:noFill/>
          <a:ln w="50800">
            <a:solidFill>
              <a:srgbClr val="FF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</p:sldLayoutIdLst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700" b="1">
          <a:solidFill>
            <a:schemeClr val="accent2"/>
          </a:solidFill>
          <a:latin typeface="+mj-lt"/>
          <a:ea typeface="ＭＳ Ｐゴシック" pitchFamily="34" charset="-128"/>
          <a:cs typeface="ＭＳ Ｐゴシック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700" b="1">
          <a:solidFill>
            <a:schemeClr val="accent2"/>
          </a:solidFill>
          <a:latin typeface="Arial" charset="0"/>
          <a:ea typeface="ＭＳ Ｐゴシック" pitchFamily="34" charset="-128"/>
          <a:cs typeface="ＭＳ Ｐゴシック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700" b="1">
          <a:solidFill>
            <a:schemeClr val="accent2"/>
          </a:solidFill>
          <a:latin typeface="Arial" charset="0"/>
          <a:ea typeface="ＭＳ Ｐゴシック" pitchFamily="34" charset="-128"/>
          <a:cs typeface="ＭＳ Ｐゴシック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700" b="1">
          <a:solidFill>
            <a:schemeClr val="accent2"/>
          </a:solidFill>
          <a:latin typeface="Arial" charset="0"/>
          <a:ea typeface="ＭＳ Ｐゴシック" pitchFamily="34" charset="-128"/>
          <a:cs typeface="ＭＳ Ｐゴシック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700" b="1">
          <a:solidFill>
            <a:schemeClr val="accent2"/>
          </a:solidFill>
          <a:latin typeface="Arial" charset="0"/>
          <a:ea typeface="ＭＳ Ｐゴシック" pitchFamily="34" charset="-128"/>
          <a:cs typeface="ＭＳ Ｐゴシック" charset="-128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3700" b="1">
          <a:solidFill>
            <a:schemeClr val="accent2"/>
          </a:solidFill>
          <a:latin typeface="Arial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3700" b="1">
          <a:solidFill>
            <a:schemeClr val="accent2"/>
          </a:solidFill>
          <a:latin typeface="Arial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3700" b="1">
          <a:solidFill>
            <a:schemeClr val="accent2"/>
          </a:solidFill>
          <a:latin typeface="Arial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3700" b="1">
          <a:solidFill>
            <a:schemeClr val="accent2"/>
          </a:solidFill>
          <a:latin typeface="Arial" charset="0"/>
        </a:defRPr>
      </a:lvl9pPr>
    </p:titleStyle>
    <p:bodyStyle>
      <a:lvl1pPr marL="190500" indent="-190500" algn="l" rtl="0" eaLnBrk="0" fontAlgn="base" hangingPunct="0">
        <a:spcBef>
          <a:spcPct val="20000"/>
        </a:spcBef>
        <a:spcAft>
          <a:spcPct val="0"/>
        </a:spcAft>
        <a:buChar char="•"/>
        <a:defRPr sz="3100">
          <a:solidFill>
            <a:schemeClr val="tx1"/>
          </a:solidFill>
          <a:latin typeface="+mn-lt"/>
          <a:ea typeface="ＭＳ Ｐゴシック" pitchFamily="34" charset="-128"/>
          <a:cs typeface="ＭＳ Ｐゴシック" charset="-128"/>
        </a:defRPr>
      </a:lvl1pPr>
      <a:lvl2pPr marL="571500" indent="-190500" algn="l" rtl="0" eaLnBrk="0" fontAlgn="base" hangingPunct="0">
        <a:spcBef>
          <a:spcPct val="20000"/>
        </a:spcBef>
        <a:spcAft>
          <a:spcPct val="0"/>
        </a:spcAft>
        <a:buChar char="­"/>
        <a:defRPr sz="2600">
          <a:solidFill>
            <a:schemeClr val="tx1"/>
          </a:solidFill>
          <a:latin typeface="+mn-lt"/>
          <a:ea typeface="ＭＳ Ｐゴシック" pitchFamily="34" charset="-128"/>
        </a:defRPr>
      </a:lvl2pPr>
      <a:lvl3pPr marL="952500" indent="-1905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Char char="•"/>
        <a:defRPr sz="2000">
          <a:solidFill>
            <a:schemeClr val="tx1"/>
          </a:solidFill>
          <a:latin typeface="+mn-lt"/>
          <a:ea typeface="ＭＳ Ｐゴシック" pitchFamily="34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 b="1">
          <a:solidFill>
            <a:schemeClr val="tx1"/>
          </a:solidFill>
          <a:latin typeface="+mn-lt"/>
          <a:ea typeface="ＭＳ Ｐゴシック" pitchFamily="34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 b="1">
          <a:solidFill>
            <a:schemeClr val="tx1"/>
          </a:solidFill>
          <a:latin typeface="+mn-lt"/>
          <a:ea typeface="ＭＳ Ｐゴシック" pitchFamily="34" charset="-128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 b="1">
          <a:solidFill>
            <a:schemeClr val="tx1"/>
          </a:solidFill>
          <a:latin typeface="+mn-lt"/>
          <a:ea typeface="ＭＳ Ｐゴシック" charset="-128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 b="1">
          <a:solidFill>
            <a:schemeClr val="tx1"/>
          </a:solidFill>
          <a:latin typeface="+mn-lt"/>
          <a:ea typeface="ＭＳ Ｐゴシック" charset="-128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 b="1">
          <a:solidFill>
            <a:schemeClr val="tx1"/>
          </a:solidFill>
          <a:latin typeface="+mn-lt"/>
          <a:ea typeface="ＭＳ Ｐゴシック" charset="-128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 b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://www.google.co.kr/url?sa=i&amp;rct=j&amp;q=&amp;esrc=s&amp;frm=1&amp;source=images&amp;cd=&amp;cad=rja&amp;uact=8&amp;ved=0ahUKEwjYiPjkgqjJAhWMlJQKHbVyDJIQjRwIBw&amp;url=http://petapixel.com/2013/11/12/panono-camera-ball-captures-360-degree-images-mid-air/&amp;psig=AFQjCNElSvI7WtdxSJYfYHesYVSsR1YqMg&amp;ust=1448418837844360" TargetMode="External"/><Relationship Id="rId3" Type="http://schemas.openxmlformats.org/officeDocument/2006/relationships/image" Target="../media/image24.jpeg"/><Relationship Id="rId7" Type="http://schemas.openxmlformats.org/officeDocument/2006/relationships/hyperlink" Target="https://www.panono.com/home" TargetMode="External"/><Relationship Id="rId2" Type="http://schemas.openxmlformats.org/officeDocument/2006/relationships/hyperlink" Target="http://www.google.co.kr/url?sa=i&amp;rct=j&amp;q=&amp;esrc=s&amp;frm=1&amp;source=images&amp;cd=&amp;cad=rja&amp;uact=8&amp;ved=0ahUKEwjwrOiIgqjJAhXFp5QKHaYOC-oQjRwIBw&amp;url=http://www.hollywoodreporter.com/behind-screen/nokia-debuts-virtual-reality-camera-811724&amp;psig=AFQjCNGhqhkXA9fgQnbkFq1JnBG0cV6qKQ&amp;ust=1448418602295411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://thinktankteam.info/beyond/" TargetMode="External"/><Relationship Id="rId5" Type="http://schemas.openxmlformats.org/officeDocument/2006/relationships/image" Target="../media/image25.jpeg"/><Relationship Id="rId10" Type="http://schemas.openxmlformats.org/officeDocument/2006/relationships/hyperlink" Target="https://ozo.nokia.com/" TargetMode="External"/><Relationship Id="rId4" Type="http://schemas.openxmlformats.org/officeDocument/2006/relationships/hyperlink" Target="http://www.google.co.kr/url?sa=i&amp;rct=j&amp;q=&amp;esrc=s&amp;frm=1&amp;source=images&amp;cd=&amp;cad=rja&amp;uact=8&amp;ved=0ahUKEwiCqrikgqjJAhUHnpQKHYW1Co8QjRwIBw&amp;url=http://appleinsider.com/articles/14/11/12/samsung-unveils-project-beyond-a-new-360-degree-camera-for-recording-virtual-reality-content&amp;psig=AFQjCNGPbzHUTGHcUqgSfGuaumc-Pv6QbA&amp;ust=1448418697453357" TargetMode="External"/><Relationship Id="rId9" Type="http://schemas.openxmlformats.org/officeDocument/2006/relationships/image" Target="../media/image26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hyperlink" Target="http://www.google.co.kr/url?sa=i&amp;rct=j&amp;q=&amp;esrc=s&amp;frm=1&amp;source=images&amp;cd=&amp;cad=rja&amp;uact=8&amp;ved=0ahUKEwjMue3HgajJAhXCOJQKHWOECYMQjRwIBw&amp;url=http://terragen3.com/focus-on-features-spherical-camera/&amp;psig=AFQjCNGED_HW5II3K5NE74mbjL5gOFRXNA&amp;ust=1448418351242222" TargetMode="Externa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1.png"/><Relationship Id="rId4" Type="http://schemas.openxmlformats.org/officeDocument/2006/relationships/oleObject" Target="../embeddings/oleObject2.bin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www.humus.name/index.php?page=Textures" TargetMode="External"/><Relationship Id="rId4" Type="http://schemas.openxmlformats.org/officeDocument/2006/relationships/image" Target="../media/image36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oleObject" Target="../embeddings/oleObject3.bin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8.png"/><Relationship Id="rId4" Type="http://schemas.openxmlformats.org/officeDocument/2006/relationships/oleObject" Target="../embeddings/oleObject4.bin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hyperlink" Target="http://www.google.co.kr/url?sa=i&amp;rct=j&amp;q=&amp;esrc=s&amp;frm=1&amp;source=images&amp;cd=&amp;cad=rja&amp;docid=Pu5wn5iNtR5i4M&amp;tbnid=xCdqF7Vm91DtBM:&amp;ved=0CAUQjRw&amp;url=http://traveljapanblog.com/wordpress/2009/05/mirror-ball-in-hakone/&amp;ei=-8SEUteGM4XOiAfwxYHICQ&amp;bvm=bv.56343320,d.aGc&amp;psig=AFQjCNGQ2PqpIhEoLixiGDrldH2N2fcSxw&amp;ust=1384519163416215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jpeg"/><Relationship Id="rId4" Type="http://schemas.openxmlformats.org/officeDocument/2006/relationships/hyperlink" Target="http://www.google.co.kr/url?sa=i&amp;rct=j&amp;q=&amp;esrc=s&amp;frm=1&amp;source=images&amp;cd=&amp;cad=rja&amp;docid=R5ZmqjPL6hr57M&amp;tbnid=pveBGsNoX2K65M:&amp;ved=0CAUQjRw&amp;url=http://www.math.ubc.ca/~cass/courses/m309-01a/chu/Fundamentals/reflection.htm&amp;ei=ScaEUuyxB6XqiAf1-oCIBA&amp;bvm=bv.56343320,d.aGc&amp;psig=AFQjCNFH5lWEpVe9u1prUfT03zagbZurdA&amp;ust=1384519606858855" TargetMode="Externa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gle.co.kr/url?sa=i&amp;rct=j&amp;q=&amp;esrc=s&amp;frm=1&amp;source=images&amp;cd=&amp;cad=rja&amp;docid=u7frYqKO3dAuiM&amp;tbnid=1ppbvUU3Ptr3yM:&amp;ved=0CAUQjRw&amp;url=http://en.wikipedia.org/wiki/Refraction&amp;ei=l7-EUs2EOZCyiQeQuICwCA&amp;bvm=bv.56343320,d.aGc&amp;psig=AFQjCNHxY4A7TI1-ZSR_BNTt6W61gVdVKw&amp;ust=1384517811745493" TargetMode="External"/><Relationship Id="rId7" Type="http://schemas.openxmlformats.org/officeDocument/2006/relationships/image" Target="../media/image43.png"/><Relationship Id="rId2" Type="http://schemas.openxmlformats.org/officeDocument/2006/relationships/hyperlink" Target="http://www.youtube.com/watch?v=gwggONU0QZQ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hyperlink" Target="//upload.wikimedia.org/wikipedia/commons/3/3f/Snells_law2.svg" TargetMode="External"/><Relationship Id="rId4" Type="http://schemas.openxmlformats.org/officeDocument/2006/relationships/image" Target="../media/image41.jpe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hyperlink" Target="http://en.wikipedia.org/wiki/File:RefractionReflextion.svg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hyperlink" Target="http://www.google.co.kr/url?sa=i&amp;rct=j&amp;q=&amp;esrc=s&amp;frm=1&amp;source=images&amp;cd=&amp;cad=rja&amp;docid=Pu5wn5iNtR5i4M&amp;tbnid=xCdqF7Vm91DtBM:&amp;ved=0CAUQjRw&amp;url=http://www.pickthebrain.com/blog/build-your-future-invest-in-yourself/&amp;ei=x8SEUvymJYWfiAf_Dw&amp;bvm=bv.56343320,d.aGc&amp;psig=AFQjCNGQ2PqpIhEoLixiGDrldH2N2fcSxw&amp;ust=1384519163416215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jpeg"/><Relationship Id="rId5" Type="http://schemas.openxmlformats.org/officeDocument/2006/relationships/image" Target="../media/image47.jpeg"/><Relationship Id="rId4" Type="http://schemas.openxmlformats.org/officeDocument/2006/relationships/hyperlink" Target="http://www.flickr.com/photos/physicsclassroom/5079318725/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gif"/><Relationship Id="rId4" Type="http://schemas.openxmlformats.org/officeDocument/2006/relationships/hyperlink" Target="http://en.wikipedia.org/wiki/File:Partial_transmittance.gif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gif"/><Relationship Id="rId2" Type="http://schemas.openxmlformats.org/officeDocument/2006/relationships/hyperlink" Target="http://en.wikipedia.org/wiki/File:Partial_transmittance.gif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hyperlink" Target="http://wiki.blender.org/index.php/File:Manual-2.5-Material-MirrorFresnel-Example.png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File:Prism_rainbow_schema.png" TargetMode="External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jpeg"/><Relationship Id="rId5" Type="http://schemas.openxmlformats.org/officeDocument/2006/relationships/image" Target="../media/image55.jpeg"/><Relationship Id="rId4" Type="http://schemas.openxmlformats.org/officeDocument/2006/relationships/image" Target="../media/image5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://www.google.com/url?sa=i&amp;rct=j&amp;q=earth%20photo%20from%20space&amp;source=images&amp;cd=&amp;cad=rja&amp;docid=ctyEVx1QbdCHCM&amp;tbnid=tmoyxd6BZF8_cM:&amp;ved=0CAUQjRw&amp;url=http://webtaj.com/earth-from-space-night-21863.html&amp;ei=Mo5_UrPYJunIiAfO2YCwDg&amp;psig=AFQjCNEi7AhMQhy1xkFxjcXLmSwV3bxBqQ&amp;ust=1384177227725329" TargetMode="External"/><Relationship Id="rId3" Type="http://schemas.openxmlformats.org/officeDocument/2006/relationships/image" Target="../media/image8.jpeg"/><Relationship Id="rId7" Type="http://schemas.openxmlformats.org/officeDocument/2006/relationships/image" Target="../media/image10.jpeg"/><Relationship Id="rId2" Type="http://schemas.openxmlformats.org/officeDocument/2006/relationships/hyperlink" Target="http://www.google.com/url?sa=i&amp;rct=j&amp;q=earth&amp;source=images&amp;cd=&amp;cad=rja&amp;docid=gGYLOfWBlMzrEM&amp;tbnid=WuA1PYYEiUdhnM:&amp;ved=0CAUQjRw&amp;url=http://free-hq-wallpapers.com/2009/10/earth/earth-2560x1600/&amp;ei=EIx_Uv4Z7qGKB5S2gbgE&amp;bvm=bv.56146854,d.aGc&amp;psig=AFQjCNH5-0eP4XlhcBxuBuY9E7bJf9OoEQ&amp;ust=1384177012968021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google.com/url?sa=i&amp;rct=j&amp;q=earth%20photo%20from%20space&amp;source=images&amp;cd=&amp;cad=rja&amp;docid=1ENVrwIRQPvCBM&amp;tbnid=p9ECIr8kzGLXtM:&amp;ved=0CAUQjRw&amp;url=http://s577.photobucket.com/user/danielendy/media/Earth-sky-clouds-space-4-1.jpg.html&amp;ei=041_UteGOrCXiQf-54GwBA&amp;psig=AFQjCNEi7AhMQhy1xkFxjcXLmSwV3bxBqQ&amp;ust=1384177227725329" TargetMode="External"/><Relationship Id="rId5" Type="http://schemas.openxmlformats.org/officeDocument/2006/relationships/image" Target="../media/image9.png"/><Relationship Id="rId4" Type="http://schemas.openxmlformats.org/officeDocument/2006/relationships/hyperlink" Target="http://www.google.com/url?sa=i&amp;rct=j&amp;q=earth&amp;source=images&amp;cd=&amp;cad=rja&amp;docid=0yd6B6NYquqhkM&amp;tbnid=vrgUvR3BpPsSPM:&amp;ved=0CAUQjRw&amp;url=http://fastangel.com/earth-wallpaper-1080p&amp;ei=jox_UrTZPISEiAep3IHgBw&amp;psig=AFQjCNH5-0eP4XlhcBxuBuY9E7bJf9OoEQ&amp;ust=1384177012968021" TargetMode="External"/><Relationship Id="rId9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hyperlink" Target="http://www.google.co.kr/url?sa=i&amp;rct=j&amp;q=&amp;esrc=s&amp;frm=1&amp;source=images&amp;cd=&amp;cad=rja&amp;docid=i3rHO0tz9gfwNM&amp;tbnid=vcnBWStV9c6jCM:&amp;ved=0CAUQjRw&amp;url=http://zonalandeducation.com/mstm/physics/light/rayOptics/reflection/reflection1.html&amp;ei=zTmEUvXLEOXliAfAi4HQDg&amp;bvm=bv.56343320,d.aGc&amp;psig=AFQjCNH0OEosBFbQr7jPvjD58gZiGRr_Gw&amp;ust=1384483648492171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13360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ko-KR" dirty="0">
                <a:ea typeface="굴림" charset="-127"/>
              </a:rPr>
              <a:t>Texture Mapping &amp;</a:t>
            </a:r>
            <a:br>
              <a:rPr lang="en-US" altLang="ko-KR" dirty="0">
                <a:ea typeface="굴림" charset="-127"/>
              </a:rPr>
            </a:br>
            <a:r>
              <a:rPr lang="en-US" altLang="ko-KR" dirty="0">
                <a:ea typeface="굴림" charset="-127"/>
              </a:rPr>
              <a:t>Environmental Mapping</a:t>
            </a:r>
          </a:p>
        </p:txBody>
      </p:sp>
      <p:sp>
        <p:nvSpPr>
          <p:cNvPr id="3076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1" algn="ctr"/>
            <a:fld id="{F015D881-D492-484B-B5B5-A74C3ECE7399}" type="slidenum">
              <a:rPr lang="es-ES" altLang="ko-KR"/>
              <a:pPr lvl="1" algn="ctr"/>
              <a:t>1</a:t>
            </a:fld>
            <a:endParaRPr lang="es-ES" altLang="ko-KR"/>
          </a:p>
        </p:txBody>
      </p:sp>
    </p:spTree>
    <p:extLst>
      <p:ext uri="{BB962C8B-B14F-4D97-AF65-F5344CB8AC3E}">
        <p14:creationId xmlns:p14="http://schemas.microsoft.com/office/powerpoint/2010/main" val="41902139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/>
          <p:cNvSpPr>
            <a:spLocks noGrp="1"/>
          </p:cNvSpPr>
          <p:nvPr>
            <p:ph type="sldNum" sz="quarter" idx="4294967295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4701FFF-A976-4768-A2DA-7F2E189D4894}" type="slidenum">
              <a:rPr lang="de-DE" altLang="ko-KR"/>
              <a:pPr/>
              <a:t>10</a:t>
            </a:fld>
            <a:endParaRPr lang="de-DE" altLang="ko-KR"/>
          </a:p>
        </p:txBody>
      </p:sp>
      <p:sp>
        <p:nvSpPr>
          <p:cNvPr id="33794" name="Rectangle 2" descr="Large confetti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ko-KR">
                <a:latin typeface="Arial Black" pitchFamily="34" charset="0"/>
              </a:rPr>
              <a:t>Parameterization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endParaRPr lang="de-DE" altLang="ko-KR" sz="3600" dirty="0"/>
          </a:p>
          <a:p>
            <a:r>
              <a:rPr lang="de-DE" altLang="ko-KR" sz="3600" b="1" dirty="0">
                <a:latin typeface="Arial Black" pitchFamily="34" charset="0"/>
              </a:rPr>
              <a:t>Spherical</a:t>
            </a:r>
            <a:r>
              <a:rPr lang="de-DE" altLang="ko-KR" sz="3600" b="1" dirty="0"/>
              <a:t> </a:t>
            </a:r>
          </a:p>
          <a:p>
            <a:r>
              <a:rPr lang="de-DE" altLang="ko-KR" sz="3600" dirty="0">
                <a:latin typeface="Arial" charset="0"/>
              </a:rPr>
              <a:t>Cubic</a:t>
            </a:r>
          </a:p>
          <a:p>
            <a:pPr>
              <a:buFontTx/>
              <a:buNone/>
            </a:pPr>
            <a:endParaRPr lang="de-DE" altLang="ko-KR" dirty="0"/>
          </a:p>
        </p:txBody>
      </p:sp>
    </p:spTree>
    <p:extLst>
      <p:ext uri="{BB962C8B-B14F-4D97-AF65-F5344CB8AC3E}">
        <p14:creationId xmlns:p14="http://schemas.microsoft.com/office/powerpoint/2010/main" val="9097352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sz="3500">
                <a:ea typeface="굴림" charset="-127"/>
              </a:rPr>
              <a:t>Reflecting the Environment</a:t>
            </a:r>
          </a:p>
        </p:txBody>
      </p:sp>
      <p:sp>
        <p:nvSpPr>
          <p:cNvPr id="6148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1" algn="ctr"/>
            <a:fld id="{00392254-5996-4A5F-AFD6-1C1BC1818956}" type="slidenum">
              <a:rPr lang="es-ES" altLang="ko-KR"/>
              <a:pPr lvl="1" algn="ctr"/>
              <a:t>11</a:t>
            </a:fld>
            <a:endParaRPr lang="es-ES" altLang="ko-KR"/>
          </a:p>
        </p:txBody>
      </p:sp>
      <p:grpSp>
        <p:nvGrpSpPr>
          <p:cNvPr id="6149" name="Group 13"/>
          <p:cNvGrpSpPr>
            <a:grpSpLocks/>
          </p:cNvGrpSpPr>
          <p:nvPr/>
        </p:nvGrpSpPr>
        <p:grpSpPr bwMode="auto">
          <a:xfrm>
            <a:off x="1931988" y="1828800"/>
            <a:ext cx="5230812" cy="3352800"/>
            <a:chOff x="1322388" y="2133600"/>
            <a:chExt cx="5230812" cy="3352800"/>
          </a:xfrm>
        </p:grpSpPr>
        <p:sp>
          <p:nvSpPr>
            <p:cNvPr id="6150" name="Freeform 4"/>
            <p:cNvSpPr>
              <a:spLocks/>
            </p:cNvSpPr>
            <p:nvPr/>
          </p:nvSpPr>
          <p:spPr bwMode="auto">
            <a:xfrm>
              <a:off x="2133600" y="3886200"/>
              <a:ext cx="2819400" cy="1600200"/>
            </a:xfrm>
            <a:custGeom>
              <a:avLst/>
              <a:gdLst>
                <a:gd name="T0" fmla="*/ 0 w 1392"/>
                <a:gd name="T1" fmla="*/ 2147483647 h 576"/>
                <a:gd name="T2" fmla="*/ 1969138045 w 1392"/>
                <a:gd name="T3" fmla="*/ 0 h 576"/>
                <a:gd name="T4" fmla="*/ 2147483647 w 1392"/>
                <a:gd name="T5" fmla="*/ 740925971 h 576"/>
                <a:gd name="T6" fmla="*/ 2147483647 w 1392"/>
                <a:gd name="T7" fmla="*/ 2147483647 h 576"/>
                <a:gd name="T8" fmla="*/ 0 w 1392"/>
                <a:gd name="T9" fmla="*/ 2147483647 h 57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92"/>
                <a:gd name="T16" fmla="*/ 0 h 576"/>
                <a:gd name="T17" fmla="*/ 1392 w 1392"/>
                <a:gd name="T18" fmla="*/ 576 h 57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92" h="576">
                  <a:moveTo>
                    <a:pt x="0" y="432"/>
                  </a:moveTo>
                  <a:lnTo>
                    <a:pt x="480" y="0"/>
                  </a:lnTo>
                  <a:lnTo>
                    <a:pt x="1392" y="96"/>
                  </a:lnTo>
                  <a:lnTo>
                    <a:pt x="960" y="576"/>
                  </a:lnTo>
                  <a:lnTo>
                    <a:pt x="0" y="432"/>
                  </a:lnTo>
                  <a:close/>
                </a:path>
              </a:pathLst>
            </a:cu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anchor="ctr" anchorCtr="1"/>
            <a:lstStyle/>
            <a:p>
              <a:endParaRPr lang="ko-KR" altLang="en-US"/>
            </a:p>
          </p:txBody>
        </p:sp>
        <p:sp>
          <p:nvSpPr>
            <p:cNvPr id="225292" name="Cloud"/>
            <p:cNvSpPr>
              <a:spLocks noChangeAspect="1" noEditPoints="1" noChangeArrowheads="1"/>
            </p:cNvSpPr>
            <p:nvPr/>
          </p:nvSpPr>
          <p:spPr bwMode="auto">
            <a:xfrm>
              <a:off x="3048000" y="4267200"/>
              <a:ext cx="1143000" cy="765175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49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299"/>
                    <a:pt x="6247" y="20299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6"/>
                    <a:pt x="11036" y="21596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6"/>
                    <a:pt x="15802" y="18946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09"/>
                    <a:pt x="2172" y="13109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solidFill>
              <a:srgbClr val="FFBE7D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blurRad="63500" dist="107763" dir="2700000" algn="ctr" rotWithShape="0">
                <a:srgbClr val="000000">
                  <a:alpha val="74998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en-US">
                <a:latin typeface="Times New Roman" charset="0"/>
              </a:endParaRPr>
            </a:p>
          </p:txBody>
        </p:sp>
        <p:sp>
          <p:nvSpPr>
            <p:cNvPr id="6152" name="Line 5"/>
            <p:cNvSpPr>
              <a:spLocks noChangeShapeType="1"/>
            </p:cNvSpPr>
            <p:nvPr/>
          </p:nvSpPr>
          <p:spPr bwMode="auto">
            <a:xfrm flipH="1" flipV="1">
              <a:off x="1752600" y="3200400"/>
              <a:ext cx="1828800" cy="15240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 anchorCtr="1"/>
            <a:lstStyle/>
            <a:p>
              <a:endParaRPr lang="ko-KR" altLang="en-US"/>
            </a:p>
          </p:txBody>
        </p:sp>
        <p:sp>
          <p:nvSpPr>
            <p:cNvPr id="6153" name="Line 6"/>
            <p:cNvSpPr>
              <a:spLocks noChangeShapeType="1"/>
            </p:cNvSpPr>
            <p:nvPr/>
          </p:nvSpPr>
          <p:spPr bwMode="auto">
            <a:xfrm flipH="1" flipV="1">
              <a:off x="3429000" y="2667000"/>
              <a:ext cx="152400" cy="20574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 anchorCtr="1"/>
            <a:lstStyle/>
            <a:p>
              <a:endParaRPr lang="ko-KR" altLang="en-US"/>
            </a:p>
          </p:txBody>
        </p:sp>
        <p:sp>
          <p:nvSpPr>
            <p:cNvPr id="6154" name="Line 7"/>
            <p:cNvSpPr>
              <a:spLocks noChangeShapeType="1"/>
            </p:cNvSpPr>
            <p:nvPr/>
          </p:nvSpPr>
          <p:spPr bwMode="auto">
            <a:xfrm flipV="1">
              <a:off x="3581400" y="2895600"/>
              <a:ext cx="1981200" cy="18288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 anchorCtr="1"/>
            <a:lstStyle/>
            <a:p>
              <a:endParaRPr lang="ko-KR" altLang="en-US"/>
            </a:p>
          </p:txBody>
        </p:sp>
        <p:sp>
          <p:nvSpPr>
            <p:cNvPr id="6155" name="Text Box 8"/>
            <p:cNvSpPr txBox="1">
              <a:spLocks noChangeArrowheads="1"/>
            </p:cNvSpPr>
            <p:nvPr/>
          </p:nvSpPr>
          <p:spPr bwMode="auto">
            <a:xfrm>
              <a:off x="1322388" y="2632075"/>
              <a:ext cx="404812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 anchorCtr="1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9pPr>
            </a:lstStyle>
            <a:p>
              <a:r>
                <a:rPr lang="en-US" altLang="ko-KR" b="1"/>
                <a:t>V</a:t>
              </a:r>
            </a:p>
          </p:txBody>
        </p:sp>
        <p:sp>
          <p:nvSpPr>
            <p:cNvPr id="6156" name="Text Box 9"/>
            <p:cNvSpPr txBox="1">
              <a:spLocks noChangeArrowheads="1"/>
            </p:cNvSpPr>
            <p:nvPr/>
          </p:nvSpPr>
          <p:spPr bwMode="auto">
            <a:xfrm>
              <a:off x="3200400" y="2133600"/>
              <a:ext cx="404813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 anchorCtr="1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9pPr>
            </a:lstStyle>
            <a:p>
              <a:r>
                <a:rPr lang="en-US" altLang="ko-KR" b="1"/>
                <a:t>N</a:t>
              </a:r>
            </a:p>
          </p:txBody>
        </p:sp>
        <p:sp>
          <p:nvSpPr>
            <p:cNvPr id="6157" name="Text Box 10"/>
            <p:cNvSpPr txBox="1">
              <a:spLocks noChangeArrowheads="1"/>
            </p:cNvSpPr>
            <p:nvPr/>
          </p:nvSpPr>
          <p:spPr bwMode="auto">
            <a:xfrm>
              <a:off x="5410200" y="3429000"/>
              <a:ext cx="404813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 anchorCtr="1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9pPr>
            </a:lstStyle>
            <a:p>
              <a:r>
                <a:rPr lang="en-US" altLang="ko-KR" b="1"/>
                <a:t>R</a:t>
              </a:r>
            </a:p>
          </p:txBody>
        </p:sp>
        <p:sp>
          <p:nvSpPr>
            <p:cNvPr id="225291" name="Cloud"/>
            <p:cNvSpPr>
              <a:spLocks noChangeAspect="1" noEditPoints="1" noChangeArrowheads="1"/>
            </p:cNvSpPr>
            <p:nvPr/>
          </p:nvSpPr>
          <p:spPr bwMode="auto">
            <a:xfrm>
              <a:off x="5410200" y="2136775"/>
              <a:ext cx="1143000" cy="765175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49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299"/>
                    <a:pt x="6247" y="20299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6"/>
                    <a:pt x="11036" y="21596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6"/>
                    <a:pt x="15802" y="18946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09"/>
                    <a:pt x="2172" y="13109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solidFill>
              <a:srgbClr val="FFBE7D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blurRad="63500" dist="107763" dir="2700000" algn="ctr" rotWithShape="0">
                <a:srgbClr val="000000">
                  <a:alpha val="74998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en-US">
                <a:latin typeface="Times New Roman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162521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sz="3900">
                <a:ea typeface="굴림" charset="-127"/>
              </a:rPr>
              <a:t>Mapping to a Sphere</a:t>
            </a:r>
          </a:p>
        </p:txBody>
      </p:sp>
      <p:sp>
        <p:nvSpPr>
          <p:cNvPr id="7172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1" algn="ctr"/>
            <a:fld id="{95A03BB4-4D29-428B-9224-E7389C2547CE}" type="slidenum">
              <a:rPr lang="es-ES" altLang="ko-KR"/>
              <a:pPr lvl="1" algn="ctr"/>
              <a:t>12</a:t>
            </a:fld>
            <a:endParaRPr lang="es-ES" altLang="ko-KR"/>
          </a:p>
        </p:txBody>
      </p:sp>
      <p:grpSp>
        <p:nvGrpSpPr>
          <p:cNvPr id="7173" name="Group 17"/>
          <p:cNvGrpSpPr>
            <a:grpSpLocks/>
          </p:cNvGrpSpPr>
          <p:nvPr/>
        </p:nvGrpSpPr>
        <p:grpSpPr bwMode="auto">
          <a:xfrm>
            <a:off x="2008188" y="1676400"/>
            <a:ext cx="5230812" cy="4191000"/>
            <a:chOff x="1322388" y="2133600"/>
            <a:chExt cx="5230812" cy="4191000"/>
          </a:xfrm>
        </p:grpSpPr>
        <p:sp>
          <p:nvSpPr>
            <p:cNvPr id="7174" name="Freeform 2"/>
            <p:cNvSpPr>
              <a:spLocks/>
            </p:cNvSpPr>
            <p:nvPr/>
          </p:nvSpPr>
          <p:spPr bwMode="auto">
            <a:xfrm>
              <a:off x="2133600" y="3886200"/>
              <a:ext cx="2819400" cy="1600200"/>
            </a:xfrm>
            <a:custGeom>
              <a:avLst/>
              <a:gdLst>
                <a:gd name="T0" fmla="*/ 0 w 1392"/>
                <a:gd name="T1" fmla="*/ 2147483647 h 576"/>
                <a:gd name="T2" fmla="*/ 1969138045 w 1392"/>
                <a:gd name="T3" fmla="*/ 0 h 576"/>
                <a:gd name="T4" fmla="*/ 2147483647 w 1392"/>
                <a:gd name="T5" fmla="*/ 740925971 h 576"/>
                <a:gd name="T6" fmla="*/ 2147483647 w 1392"/>
                <a:gd name="T7" fmla="*/ 2147483647 h 576"/>
                <a:gd name="T8" fmla="*/ 0 w 1392"/>
                <a:gd name="T9" fmla="*/ 2147483647 h 57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92"/>
                <a:gd name="T16" fmla="*/ 0 h 576"/>
                <a:gd name="T17" fmla="*/ 1392 w 1392"/>
                <a:gd name="T18" fmla="*/ 576 h 57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92" h="576">
                  <a:moveTo>
                    <a:pt x="0" y="432"/>
                  </a:moveTo>
                  <a:lnTo>
                    <a:pt x="480" y="0"/>
                  </a:lnTo>
                  <a:lnTo>
                    <a:pt x="1392" y="96"/>
                  </a:lnTo>
                  <a:lnTo>
                    <a:pt x="960" y="576"/>
                  </a:lnTo>
                  <a:lnTo>
                    <a:pt x="0" y="432"/>
                  </a:lnTo>
                  <a:close/>
                </a:path>
              </a:pathLst>
            </a:cu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anchor="ctr" anchorCtr="1"/>
            <a:lstStyle/>
            <a:p>
              <a:endParaRPr lang="ko-KR" altLang="en-US"/>
            </a:p>
          </p:txBody>
        </p:sp>
        <p:sp>
          <p:nvSpPr>
            <p:cNvPr id="232451" name="Cloud"/>
            <p:cNvSpPr>
              <a:spLocks noChangeAspect="1" noEditPoints="1" noChangeArrowheads="1"/>
            </p:cNvSpPr>
            <p:nvPr/>
          </p:nvSpPr>
          <p:spPr bwMode="auto">
            <a:xfrm>
              <a:off x="3048000" y="4267200"/>
              <a:ext cx="1143000" cy="765175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49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299"/>
                    <a:pt x="6247" y="20299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6"/>
                    <a:pt x="11036" y="21596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6"/>
                    <a:pt x="15802" y="18946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09"/>
                    <a:pt x="2172" y="13109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solidFill>
              <a:srgbClr val="FFBE7D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blurRad="63500" dist="107763" dir="2700000" algn="ctr" rotWithShape="0">
                <a:srgbClr val="000000">
                  <a:alpha val="74998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en-US">
                <a:latin typeface="Times New Roman" charset="0"/>
              </a:endParaRPr>
            </a:p>
          </p:txBody>
        </p:sp>
        <p:sp>
          <p:nvSpPr>
            <p:cNvPr id="7176" name="Line 6"/>
            <p:cNvSpPr>
              <a:spLocks noChangeShapeType="1"/>
            </p:cNvSpPr>
            <p:nvPr/>
          </p:nvSpPr>
          <p:spPr bwMode="auto">
            <a:xfrm flipH="1" flipV="1">
              <a:off x="1752600" y="3200400"/>
              <a:ext cx="1828800" cy="15240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 anchorCtr="1"/>
            <a:lstStyle/>
            <a:p>
              <a:endParaRPr lang="ko-KR" altLang="en-US"/>
            </a:p>
          </p:txBody>
        </p:sp>
        <p:sp>
          <p:nvSpPr>
            <p:cNvPr id="7177" name="Line 7"/>
            <p:cNvSpPr>
              <a:spLocks noChangeShapeType="1"/>
            </p:cNvSpPr>
            <p:nvPr/>
          </p:nvSpPr>
          <p:spPr bwMode="auto">
            <a:xfrm flipH="1" flipV="1">
              <a:off x="3429000" y="2667000"/>
              <a:ext cx="152400" cy="20574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 anchorCtr="1"/>
            <a:lstStyle/>
            <a:p>
              <a:endParaRPr lang="ko-KR" altLang="en-US"/>
            </a:p>
          </p:txBody>
        </p:sp>
        <p:sp>
          <p:nvSpPr>
            <p:cNvPr id="7178" name="Line 8"/>
            <p:cNvSpPr>
              <a:spLocks noChangeShapeType="1"/>
            </p:cNvSpPr>
            <p:nvPr/>
          </p:nvSpPr>
          <p:spPr bwMode="auto">
            <a:xfrm flipV="1">
              <a:off x="3581400" y="4038600"/>
              <a:ext cx="685800" cy="6858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 anchorCtr="1"/>
            <a:lstStyle/>
            <a:p>
              <a:endParaRPr lang="ko-KR" altLang="en-US"/>
            </a:p>
          </p:txBody>
        </p:sp>
        <p:sp>
          <p:nvSpPr>
            <p:cNvPr id="7179" name="Text Box 9"/>
            <p:cNvSpPr txBox="1">
              <a:spLocks noChangeArrowheads="1"/>
            </p:cNvSpPr>
            <p:nvPr/>
          </p:nvSpPr>
          <p:spPr bwMode="auto">
            <a:xfrm>
              <a:off x="1322388" y="2632075"/>
              <a:ext cx="404812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 anchorCtr="1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9pPr>
            </a:lstStyle>
            <a:p>
              <a:r>
                <a:rPr lang="en-US" altLang="ko-KR" b="1"/>
                <a:t>V</a:t>
              </a:r>
            </a:p>
          </p:txBody>
        </p:sp>
        <p:sp>
          <p:nvSpPr>
            <p:cNvPr id="7180" name="Text Box 10"/>
            <p:cNvSpPr txBox="1">
              <a:spLocks noChangeArrowheads="1"/>
            </p:cNvSpPr>
            <p:nvPr/>
          </p:nvSpPr>
          <p:spPr bwMode="auto">
            <a:xfrm>
              <a:off x="3200400" y="2133600"/>
              <a:ext cx="404813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 anchorCtr="1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9pPr>
            </a:lstStyle>
            <a:p>
              <a:r>
                <a:rPr lang="en-US" altLang="ko-KR" b="1"/>
                <a:t>N</a:t>
              </a:r>
            </a:p>
          </p:txBody>
        </p:sp>
        <p:sp>
          <p:nvSpPr>
            <p:cNvPr id="7181" name="Text Box 11"/>
            <p:cNvSpPr txBox="1">
              <a:spLocks noChangeArrowheads="1"/>
            </p:cNvSpPr>
            <p:nvPr/>
          </p:nvSpPr>
          <p:spPr bwMode="auto">
            <a:xfrm>
              <a:off x="5410200" y="3429000"/>
              <a:ext cx="404813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 anchorCtr="1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9pPr>
            </a:lstStyle>
            <a:p>
              <a:r>
                <a:rPr lang="en-US" altLang="ko-KR" b="1"/>
                <a:t>R</a:t>
              </a:r>
            </a:p>
          </p:txBody>
        </p:sp>
        <p:sp>
          <p:nvSpPr>
            <p:cNvPr id="232460" name="Cloud"/>
            <p:cNvSpPr>
              <a:spLocks noChangeAspect="1" noEditPoints="1" noChangeArrowheads="1"/>
            </p:cNvSpPr>
            <p:nvPr/>
          </p:nvSpPr>
          <p:spPr bwMode="auto">
            <a:xfrm>
              <a:off x="5410200" y="2136775"/>
              <a:ext cx="1143000" cy="765175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49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299"/>
                    <a:pt x="6247" y="20299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6"/>
                    <a:pt x="11036" y="21596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6"/>
                    <a:pt x="15802" y="18946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09"/>
                    <a:pt x="2172" y="13109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solidFill>
              <a:srgbClr val="FFBE7D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blurRad="63500" dist="107763" dir="2700000" algn="ctr" rotWithShape="0">
                <a:srgbClr val="000000">
                  <a:alpha val="74998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en-US">
                <a:latin typeface="Times New Roman" charset="0"/>
              </a:endParaRPr>
            </a:p>
          </p:txBody>
        </p:sp>
        <p:sp>
          <p:nvSpPr>
            <p:cNvPr id="7183" name="Oval 13"/>
            <p:cNvSpPr>
              <a:spLocks noChangeArrowheads="1"/>
            </p:cNvSpPr>
            <p:nvPr/>
          </p:nvSpPr>
          <p:spPr bwMode="auto">
            <a:xfrm>
              <a:off x="1676400" y="2895600"/>
              <a:ext cx="3429000" cy="342900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9pPr>
            </a:lstStyle>
            <a:p>
              <a:endParaRPr lang="ko-KR" altLang="ko-KR"/>
            </a:p>
          </p:txBody>
        </p:sp>
        <p:sp>
          <p:nvSpPr>
            <p:cNvPr id="232462" name="Cloud"/>
            <p:cNvSpPr>
              <a:spLocks noChangeAspect="1" noEditPoints="1" noChangeArrowheads="1"/>
            </p:cNvSpPr>
            <p:nvPr/>
          </p:nvSpPr>
          <p:spPr bwMode="auto">
            <a:xfrm>
              <a:off x="3733800" y="3581400"/>
              <a:ext cx="1143000" cy="765175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49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299"/>
                    <a:pt x="6247" y="20299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6"/>
                    <a:pt x="11036" y="21596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6"/>
                    <a:pt x="15802" y="18946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09"/>
                    <a:pt x="2172" y="13109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solidFill>
              <a:srgbClr val="FFBE7D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blurRad="63500" dist="107763" dir="2700000" algn="ctr" rotWithShape="0">
                <a:srgbClr val="000000">
                  <a:alpha val="74998"/>
                </a:srgbClr>
              </a:outerShdw>
            </a:effectLst>
          </p:spPr>
          <p:txBody>
            <a:bodyPr/>
            <a:lstStyle/>
            <a:p>
              <a:pPr>
                <a:defRPr/>
              </a:pPr>
              <a:endParaRPr lang="en-US">
                <a:latin typeface="Times New Roman" charset="0"/>
              </a:endParaRPr>
            </a:p>
          </p:txBody>
        </p:sp>
        <p:sp>
          <p:nvSpPr>
            <p:cNvPr id="7185" name="Line 15"/>
            <p:cNvSpPr>
              <a:spLocks noChangeShapeType="1"/>
            </p:cNvSpPr>
            <p:nvPr/>
          </p:nvSpPr>
          <p:spPr bwMode="auto">
            <a:xfrm flipV="1">
              <a:off x="4343400" y="2590800"/>
              <a:ext cx="1524000" cy="137160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 anchorCtr="1"/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0069449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>
                <a:ea typeface="굴림" charset="-127"/>
              </a:rPr>
              <a:t>Spherical Map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ko-KR" dirty="0">
                <a:ea typeface="굴림" charset="-127"/>
              </a:rPr>
              <a:t>Original environmental mapping technique proposed by </a:t>
            </a:r>
            <a:r>
              <a:rPr lang="en-US" altLang="ko-KR" dirty="0" err="1">
                <a:ea typeface="굴림" charset="-127"/>
              </a:rPr>
              <a:t>Blinn</a:t>
            </a:r>
            <a:r>
              <a:rPr lang="en-US" altLang="ko-KR" dirty="0">
                <a:ea typeface="굴림" charset="-127"/>
              </a:rPr>
              <a:t> and Newell.</a:t>
            </a:r>
          </a:p>
        </p:txBody>
      </p:sp>
      <p:sp>
        <p:nvSpPr>
          <p:cNvPr id="22533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1" algn="ctr"/>
            <a:fld id="{D4A7F875-3D78-4BA0-B54B-BDB110D1D789}" type="slidenum">
              <a:rPr lang="es-ES" altLang="ko-KR"/>
              <a:pPr lvl="1" algn="ctr"/>
              <a:t>13</a:t>
            </a:fld>
            <a:endParaRPr lang="es-ES" altLang="ko-KR"/>
          </a:p>
        </p:txBody>
      </p:sp>
      <p:pic>
        <p:nvPicPr>
          <p:cNvPr id="6" name="Picture 4" descr="F:\studium\cg\neu\gl_spec_teapot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2971800"/>
            <a:ext cx="3962400" cy="321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5" descr="F:\studium\cg\neu\gl_map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2971800"/>
            <a:ext cx="3200400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04677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Spherical Environ. Mapping</a:t>
            </a:r>
          </a:p>
        </p:txBody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381000" lvl="1" indent="0" eaLnBrk="1" hangingPunct="1">
              <a:buNone/>
            </a:pPr>
            <a:r>
              <a:rPr lang="en-US" altLang="zh-CN" dirty="0"/>
              <a:t>image of perfect sphere reflector seen from infinity (orthographic)</a:t>
            </a:r>
          </a:p>
        </p:txBody>
      </p:sp>
      <p:pic>
        <p:nvPicPr>
          <p:cNvPr id="38916" name="Picture 7" descr="reflbal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3200400"/>
            <a:ext cx="5145088" cy="2944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8" name="Picture 2" descr="Spherical Environment Mappi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4998" y="3124200"/>
            <a:ext cx="2923477" cy="2923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76381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/>
              <a:t>Non-uniform Sampling</a:t>
            </a:r>
          </a:p>
        </p:txBody>
      </p:sp>
      <p:pic>
        <p:nvPicPr>
          <p:cNvPr id="40963" name="Picture 3" descr="halfwa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828800"/>
            <a:ext cx="4122738" cy="2292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64" name="Picture 4" descr="halfma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2971800"/>
            <a:ext cx="4173538" cy="214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779036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76200"/>
            <a:ext cx="9144000" cy="1066800"/>
          </a:xfrm>
        </p:spPr>
        <p:txBody>
          <a:bodyPr/>
          <a:lstStyle/>
          <a:p>
            <a:r>
              <a:rPr lang="en-US" altLang="ko-KR" dirty="0"/>
              <a:t>Today: Spherical Cameras are coming!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1">
              <a:defRPr/>
            </a:pPr>
            <a:fld id="{C244287E-491C-4066-BA9F-B7C61C4C6577}" type="slidenum">
              <a:rPr lang="es-ES" altLang="ko-KR" smtClean="0"/>
              <a:pPr lvl="1">
                <a:defRPr/>
              </a:pPr>
              <a:t>16</a:t>
            </a:fld>
            <a:endParaRPr lang="es-ES" altLang="ko-KR"/>
          </a:p>
        </p:txBody>
      </p:sp>
      <p:pic>
        <p:nvPicPr>
          <p:cNvPr id="6148" name="Picture 4" descr="http://cdn1.thr.com/sites/default/files/2015/07/360_camera_ball_nokia.jpg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819400"/>
            <a:ext cx="3645408" cy="2054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http://photos2.appleinsidercdn.com/gallery/11082-3729-Beyond_View_White_1-l.jpg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4494" y="4267200"/>
            <a:ext cx="3695700" cy="1847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949562" y="6208793"/>
            <a:ext cx="32255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hlinkClick r:id="rId6"/>
              </a:rPr>
              <a:t>Samsung project beyond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157638" y="3615726"/>
            <a:ext cx="10903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hlinkClick r:id="rId7"/>
              </a:rPr>
              <a:t>panono</a:t>
            </a:r>
            <a:endParaRPr lang="ko-KR" altLang="en-US" dirty="0"/>
          </a:p>
        </p:txBody>
      </p:sp>
      <p:pic>
        <p:nvPicPr>
          <p:cNvPr id="6154" name="Picture 10" descr="http://petapixel.com/assets/uploads/2013/11/panono1.jpg">
            <a:hlinkClick r:id="rId8"/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3431" y="1280667"/>
            <a:ext cx="2898775" cy="2361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440514" y="4960292"/>
            <a:ext cx="15263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hlinkClick r:id="rId10"/>
              </a:rPr>
              <a:t>Nokia </a:t>
            </a:r>
            <a:r>
              <a:rPr lang="en-US" altLang="ko-KR" dirty="0" err="1">
                <a:hlinkClick r:id="rId10"/>
              </a:rPr>
              <a:t>Ozo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294969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>
          <a:xfrm>
            <a:off x="282576" y="228600"/>
            <a:ext cx="8480424" cy="1066800"/>
          </a:xfrm>
        </p:spPr>
        <p:txBody>
          <a:bodyPr/>
          <a:lstStyle/>
          <a:p>
            <a:pPr eaLnBrk="1" hangingPunct="1"/>
            <a:r>
              <a:rPr lang="en-US" altLang="ko-KR" dirty="0">
                <a:ea typeface="굴림" charset="-127"/>
              </a:rPr>
              <a:t>A image from a 360 camera</a:t>
            </a:r>
          </a:p>
        </p:txBody>
      </p:sp>
      <p:sp>
        <p:nvSpPr>
          <p:cNvPr id="25603" name="Slide Number Placeholder 4"/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1" algn="ctr"/>
            <a:fld id="{3B603F68-3E6F-47F8-8D18-A58EFB818A87}" type="slidenum">
              <a:rPr lang="es-ES" altLang="ko-KR"/>
              <a:pPr lvl="1" algn="ctr"/>
              <a:t>17</a:t>
            </a:fld>
            <a:endParaRPr lang="es-ES" altLang="ko-KR"/>
          </a:p>
        </p:txBody>
      </p:sp>
      <p:pic>
        <p:nvPicPr>
          <p:cNvPr id="5122" name="Picture 2" descr="http://terragen3.com/wp-content/uploads/2013/07/st-helenes-spherical1.jpg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676400"/>
            <a:ext cx="8620125" cy="4314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048000" y="6019800"/>
            <a:ext cx="2223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panorama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79595927"/>
      </p:ext>
    </p:extLst>
  </p:cSld>
  <p:clrMapOvr>
    <a:masterClrMapping/>
  </p:clrMapOvr>
  <p:transition advTm="10000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>
                <a:ea typeface="굴림" charset="-127"/>
              </a:rPr>
              <a:t>Cube Map</a:t>
            </a:r>
          </a:p>
        </p:txBody>
      </p:sp>
      <p:sp>
        <p:nvSpPr>
          <p:cNvPr id="11268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1" algn="ctr"/>
            <a:fld id="{767A1423-770F-42F2-8FE1-6CD7001CED8D}" type="slidenum">
              <a:rPr lang="es-ES" altLang="ko-KR"/>
              <a:pPr lvl="1" algn="ctr"/>
              <a:t>18</a:t>
            </a:fld>
            <a:endParaRPr lang="es-ES" altLang="ko-KR"/>
          </a:p>
        </p:txBody>
      </p:sp>
      <p:sp>
        <p:nvSpPr>
          <p:cNvPr id="238606" name="Cloud"/>
          <p:cNvSpPr>
            <a:spLocks noChangeAspect="1" noEditPoints="1" noChangeArrowheads="1"/>
          </p:cNvSpPr>
          <p:nvPr/>
        </p:nvSpPr>
        <p:spPr bwMode="auto">
          <a:xfrm>
            <a:off x="3124200" y="4419600"/>
            <a:ext cx="838200" cy="560388"/>
          </a:xfrm>
          <a:custGeom>
            <a:avLst/>
            <a:gdLst>
              <a:gd name="T0" fmla="*/ 67 w 21600"/>
              <a:gd name="T1" fmla="*/ 10800 h 21600"/>
              <a:gd name="T2" fmla="*/ 10800 w 21600"/>
              <a:gd name="T3" fmla="*/ 21577 h 21600"/>
              <a:gd name="T4" fmla="*/ 21582 w 21600"/>
              <a:gd name="T5" fmla="*/ 10800 h 21600"/>
              <a:gd name="T6" fmla="*/ 10800 w 21600"/>
              <a:gd name="T7" fmla="*/ 1235 h 21600"/>
              <a:gd name="T8" fmla="*/ 2977 w 21600"/>
              <a:gd name="T9" fmla="*/ 3262 h 21600"/>
              <a:gd name="T10" fmla="*/ 17087 w 21600"/>
              <a:gd name="T11" fmla="*/ 173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 extrusionOk="0">
                <a:moveTo>
                  <a:pt x="1949" y="7180"/>
                </a:moveTo>
                <a:cubicBezTo>
                  <a:pt x="841" y="7336"/>
                  <a:pt x="0" y="8613"/>
                  <a:pt x="0" y="10137"/>
                </a:cubicBezTo>
                <a:cubicBezTo>
                  <a:pt x="-1" y="11192"/>
                  <a:pt x="409" y="12169"/>
                  <a:pt x="1074" y="12702"/>
                </a:cubicBezTo>
                <a:lnTo>
                  <a:pt x="1063" y="12668"/>
                </a:lnTo>
                <a:cubicBezTo>
                  <a:pt x="685" y="13217"/>
                  <a:pt x="475" y="13940"/>
                  <a:pt x="475" y="14690"/>
                </a:cubicBezTo>
                <a:cubicBezTo>
                  <a:pt x="475" y="16325"/>
                  <a:pt x="1451" y="17650"/>
                  <a:pt x="2655" y="17650"/>
                </a:cubicBezTo>
                <a:cubicBezTo>
                  <a:pt x="2739" y="17649"/>
                  <a:pt x="2824" y="17643"/>
                  <a:pt x="2909" y="17629"/>
                </a:cubicBezTo>
                <a:lnTo>
                  <a:pt x="2897" y="17649"/>
                </a:lnTo>
                <a:cubicBezTo>
                  <a:pt x="3585" y="19288"/>
                  <a:pt x="4863" y="20299"/>
                  <a:pt x="6247" y="20299"/>
                </a:cubicBezTo>
                <a:cubicBezTo>
                  <a:pt x="6947" y="20299"/>
                  <a:pt x="7635" y="20039"/>
                  <a:pt x="8235" y="19546"/>
                </a:cubicBezTo>
                <a:lnTo>
                  <a:pt x="8229" y="19550"/>
                </a:lnTo>
                <a:cubicBezTo>
                  <a:pt x="8855" y="20829"/>
                  <a:pt x="9908" y="21596"/>
                  <a:pt x="11036" y="21596"/>
                </a:cubicBezTo>
                <a:cubicBezTo>
                  <a:pt x="12523" y="21596"/>
                  <a:pt x="13836" y="20267"/>
                  <a:pt x="14267" y="18324"/>
                </a:cubicBezTo>
                <a:lnTo>
                  <a:pt x="14270" y="18350"/>
                </a:lnTo>
                <a:cubicBezTo>
                  <a:pt x="14730" y="18740"/>
                  <a:pt x="15260" y="18946"/>
                  <a:pt x="15802" y="18946"/>
                </a:cubicBezTo>
                <a:cubicBezTo>
                  <a:pt x="17390" y="18946"/>
                  <a:pt x="18682" y="17205"/>
                  <a:pt x="18694" y="15045"/>
                </a:cubicBezTo>
                <a:lnTo>
                  <a:pt x="18689" y="15035"/>
                </a:lnTo>
                <a:cubicBezTo>
                  <a:pt x="20357" y="14710"/>
                  <a:pt x="21597" y="12765"/>
                  <a:pt x="21597" y="10472"/>
                </a:cubicBezTo>
                <a:cubicBezTo>
                  <a:pt x="21597" y="9456"/>
                  <a:pt x="21350" y="8469"/>
                  <a:pt x="20896" y="7663"/>
                </a:cubicBezTo>
                <a:lnTo>
                  <a:pt x="20889" y="7661"/>
                </a:lnTo>
                <a:cubicBezTo>
                  <a:pt x="21031" y="7208"/>
                  <a:pt x="21105" y="6721"/>
                  <a:pt x="21105" y="6228"/>
                </a:cubicBezTo>
                <a:cubicBezTo>
                  <a:pt x="21105" y="4588"/>
                  <a:pt x="20299" y="3150"/>
                  <a:pt x="19139" y="2719"/>
                </a:cubicBezTo>
                <a:lnTo>
                  <a:pt x="19148" y="2712"/>
                </a:lnTo>
                <a:cubicBezTo>
                  <a:pt x="18940" y="1142"/>
                  <a:pt x="17933" y="0"/>
                  <a:pt x="16758" y="0"/>
                </a:cubicBezTo>
                <a:cubicBezTo>
                  <a:pt x="16044" y="-1"/>
                  <a:pt x="15367" y="426"/>
                  <a:pt x="14905" y="1165"/>
                </a:cubicBezTo>
                <a:lnTo>
                  <a:pt x="14909" y="1170"/>
                </a:lnTo>
                <a:cubicBezTo>
                  <a:pt x="14497" y="432"/>
                  <a:pt x="13855" y="0"/>
                  <a:pt x="13174" y="0"/>
                </a:cubicBezTo>
                <a:cubicBezTo>
                  <a:pt x="12347" y="-1"/>
                  <a:pt x="11590" y="637"/>
                  <a:pt x="11221" y="1645"/>
                </a:cubicBezTo>
                <a:lnTo>
                  <a:pt x="11229" y="1694"/>
                </a:lnTo>
                <a:cubicBezTo>
                  <a:pt x="10730" y="1024"/>
                  <a:pt x="10058" y="650"/>
                  <a:pt x="9358" y="650"/>
                </a:cubicBezTo>
                <a:cubicBezTo>
                  <a:pt x="8372" y="649"/>
                  <a:pt x="7466" y="1391"/>
                  <a:pt x="7003" y="2578"/>
                </a:cubicBezTo>
                <a:lnTo>
                  <a:pt x="6995" y="2602"/>
                </a:lnTo>
                <a:cubicBezTo>
                  <a:pt x="6477" y="2189"/>
                  <a:pt x="5888" y="1972"/>
                  <a:pt x="5288" y="1972"/>
                </a:cubicBezTo>
                <a:cubicBezTo>
                  <a:pt x="3423" y="1972"/>
                  <a:pt x="1912" y="4029"/>
                  <a:pt x="1912" y="6567"/>
                </a:cubicBezTo>
                <a:cubicBezTo>
                  <a:pt x="1911" y="6774"/>
                  <a:pt x="1922" y="6981"/>
                  <a:pt x="1942" y="7186"/>
                </a:cubicBezTo>
                <a:close/>
              </a:path>
              <a:path w="21600" h="21600" fill="none" extrusionOk="0">
                <a:moveTo>
                  <a:pt x="1074" y="12702"/>
                </a:moveTo>
                <a:cubicBezTo>
                  <a:pt x="1407" y="12969"/>
                  <a:pt x="1786" y="13109"/>
                  <a:pt x="2172" y="13109"/>
                </a:cubicBezTo>
                <a:cubicBezTo>
                  <a:pt x="2228" y="13109"/>
                  <a:pt x="2285" y="13107"/>
                  <a:pt x="2341" y="13101"/>
                </a:cubicBezTo>
              </a:path>
              <a:path w="21600" h="21600" fill="none" extrusionOk="0">
                <a:moveTo>
                  <a:pt x="2909" y="17629"/>
                </a:moveTo>
                <a:cubicBezTo>
                  <a:pt x="3099" y="17599"/>
                  <a:pt x="3285" y="17535"/>
                  <a:pt x="3463" y="17439"/>
                </a:cubicBezTo>
              </a:path>
              <a:path w="21600" h="21600" fill="none" extrusionOk="0">
                <a:moveTo>
                  <a:pt x="7895" y="18680"/>
                </a:moveTo>
                <a:cubicBezTo>
                  <a:pt x="7983" y="18985"/>
                  <a:pt x="8095" y="19277"/>
                  <a:pt x="8229" y="19550"/>
                </a:cubicBezTo>
              </a:path>
              <a:path w="21600" h="21600" fill="none" extrusionOk="0">
                <a:moveTo>
                  <a:pt x="14267" y="18324"/>
                </a:moveTo>
                <a:cubicBezTo>
                  <a:pt x="14336" y="18013"/>
                  <a:pt x="14380" y="17693"/>
                  <a:pt x="14400" y="17370"/>
                </a:cubicBezTo>
              </a:path>
              <a:path w="21600" h="21600" fill="none" extrusionOk="0">
                <a:moveTo>
                  <a:pt x="18694" y="15045"/>
                </a:moveTo>
                <a:cubicBezTo>
                  <a:pt x="18694" y="15034"/>
                  <a:pt x="18695" y="15024"/>
                  <a:pt x="18695" y="15013"/>
                </a:cubicBezTo>
                <a:cubicBezTo>
                  <a:pt x="18695" y="13508"/>
                  <a:pt x="18063" y="12136"/>
                  <a:pt x="17069" y="11477"/>
                </a:cubicBezTo>
              </a:path>
              <a:path w="21600" h="21600" fill="none" extrusionOk="0">
                <a:moveTo>
                  <a:pt x="20165" y="8999"/>
                </a:moveTo>
                <a:cubicBezTo>
                  <a:pt x="20479" y="8635"/>
                  <a:pt x="20726" y="8177"/>
                  <a:pt x="20889" y="7661"/>
                </a:cubicBezTo>
              </a:path>
              <a:path w="21600" h="21600" fill="none" extrusionOk="0">
                <a:moveTo>
                  <a:pt x="19186" y="3344"/>
                </a:moveTo>
                <a:cubicBezTo>
                  <a:pt x="19186" y="3328"/>
                  <a:pt x="19187" y="3313"/>
                  <a:pt x="19187" y="3297"/>
                </a:cubicBezTo>
                <a:cubicBezTo>
                  <a:pt x="19187" y="3101"/>
                  <a:pt x="19174" y="2905"/>
                  <a:pt x="19148" y="2712"/>
                </a:cubicBezTo>
              </a:path>
              <a:path w="21600" h="21600" fill="none" extrusionOk="0">
                <a:moveTo>
                  <a:pt x="14905" y="1165"/>
                </a:moveTo>
                <a:cubicBezTo>
                  <a:pt x="14754" y="1408"/>
                  <a:pt x="14629" y="1679"/>
                  <a:pt x="14535" y="1971"/>
                </a:cubicBezTo>
              </a:path>
              <a:path w="21600" h="21600" fill="none" extrusionOk="0">
                <a:moveTo>
                  <a:pt x="11221" y="1645"/>
                </a:moveTo>
                <a:cubicBezTo>
                  <a:pt x="11140" y="1866"/>
                  <a:pt x="11080" y="2099"/>
                  <a:pt x="11041" y="2340"/>
                </a:cubicBezTo>
              </a:path>
              <a:path w="21600" h="21600" fill="none" extrusionOk="0">
                <a:moveTo>
                  <a:pt x="7645" y="3276"/>
                </a:moveTo>
                <a:cubicBezTo>
                  <a:pt x="7449" y="3016"/>
                  <a:pt x="7231" y="2790"/>
                  <a:pt x="6995" y="2602"/>
                </a:cubicBezTo>
              </a:path>
              <a:path w="21600" h="21600" fill="none" extrusionOk="0">
                <a:moveTo>
                  <a:pt x="1942" y="7186"/>
                </a:moveTo>
                <a:cubicBezTo>
                  <a:pt x="1966" y="7426"/>
                  <a:pt x="2004" y="7663"/>
                  <a:pt x="2056" y="7895"/>
                </a:cubicBezTo>
              </a:path>
            </a:pathLst>
          </a:custGeom>
          <a:solidFill>
            <a:srgbClr val="FFBE7D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63500" dist="107763" dir="2700000" algn="ctr" rotWithShape="0">
              <a:srgbClr val="000000">
                <a:alpha val="74998"/>
              </a:srgbClr>
            </a:outerShdw>
          </a:effectLst>
        </p:spPr>
        <p:txBody>
          <a:bodyPr/>
          <a:lstStyle/>
          <a:p>
            <a:pPr>
              <a:defRPr/>
            </a:pPr>
            <a:endParaRPr lang="en-US">
              <a:latin typeface="Times New Roman" charset="0"/>
            </a:endParaRPr>
          </a:p>
        </p:txBody>
      </p:sp>
      <p:sp>
        <p:nvSpPr>
          <p:cNvPr id="238604" name="Cloud"/>
          <p:cNvSpPr>
            <a:spLocks noChangeAspect="1" noEditPoints="1" noChangeArrowheads="1"/>
          </p:cNvSpPr>
          <p:nvPr/>
        </p:nvSpPr>
        <p:spPr bwMode="auto">
          <a:xfrm>
            <a:off x="4876800" y="1676400"/>
            <a:ext cx="838200" cy="560388"/>
          </a:xfrm>
          <a:custGeom>
            <a:avLst/>
            <a:gdLst>
              <a:gd name="T0" fmla="*/ 67 w 21600"/>
              <a:gd name="T1" fmla="*/ 10800 h 21600"/>
              <a:gd name="T2" fmla="*/ 10800 w 21600"/>
              <a:gd name="T3" fmla="*/ 21577 h 21600"/>
              <a:gd name="T4" fmla="*/ 21582 w 21600"/>
              <a:gd name="T5" fmla="*/ 10800 h 21600"/>
              <a:gd name="T6" fmla="*/ 10800 w 21600"/>
              <a:gd name="T7" fmla="*/ 1235 h 21600"/>
              <a:gd name="T8" fmla="*/ 2977 w 21600"/>
              <a:gd name="T9" fmla="*/ 3262 h 21600"/>
              <a:gd name="T10" fmla="*/ 17087 w 21600"/>
              <a:gd name="T11" fmla="*/ 173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 extrusionOk="0">
                <a:moveTo>
                  <a:pt x="1949" y="7180"/>
                </a:moveTo>
                <a:cubicBezTo>
                  <a:pt x="841" y="7336"/>
                  <a:pt x="0" y="8613"/>
                  <a:pt x="0" y="10137"/>
                </a:cubicBezTo>
                <a:cubicBezTo>
                  <a:pt x="-1" y="11192"/>
                  <a:pt x="409" y="12169"/>
                  <a:pt x="1074" y="12702"/>
                </a:cubicBezTo>
                <a:lnTo>
                  <a:pt x="1063" y="12668"/>
                </a:lnTo>
                <a:cubicBezTo>
                  <a:pt x="685" y="13217"/>
                  <a:pt x="475" y="13940"/>
                  <a:pt x="475" y="14690"/>
                </a:cubicBezTo>
                <a:cubicBezTo>
                  <a:pt x="475" y="16325"/>
                  <a:pt x="1451" y="17650"/>
                  <a:pt x="2655" y="17650"/>
                </a:cubicBezTo>
                <a:cubicBezTo>
                  <a:pt x="2739" y="17649"/>
                  <a:pt x="2824" y="17643"/>
                  <a:pt x="2909" y="17629"/>
                </a:cubicBezTo>
                <a:lnTo>
                  <a:pt x="2897" y="17649"/>
                </a:lnTo>
                <a:cubicBezTo>
                  <a:pt x="3585" y="19288"/>
                  <a:pt x="4863" y="20299"/>
                  <a:pt x="6247" y="20299"/>
                </a:cubicBezTo>
                <a:cubicBezTo>
                  <a:pt x="6947" y="20299"/>
                  <a:pt x="7635" y="20039"/>
                  <a:pt x="8235" y="19546"/>
                </a:cubicBezTo>
                <a:lnTo>
                  <a:pt x="8229" y="19550"/>
                </a:lnTo>
                <a:cubicBezTo>
                  <a:pt x="8855" y="20829"/>
                  <a:pt x="9908" y="21596"/>
                  <a:pt x="11036" y="21596"/>
                </a:cubicBezTo>
                <a:cubicBezTo>
                  <a:pt x="12523" y="21596"/>
                  <a:pt x="13836" y="20267"/>
                  <a:pt x="14267" y="18324"/>
                </a:cubicBezTo>
                <a:lnTo>
                  <a:pt x="14270" y="18350"/>
                </a:lnTo>
                <a:cubicBezTo>
                  <a:pt x="14730" y="18740"/>
                  <a:pt x="15260" y="18946"/>
                  <a:pt x="15802" y="18946"/>
                </a:cubicBezTo>
                <a:cubicBezTo>
                  <a:pt x="17390" y="18946"/>
                  <a:pt x="18682" y="17205"/>
                  <a:pt x="18694" y="15045"/>
                </a:cubicBezTo>
                <a:lnTo>
                  <a:pt x="18689" y="15035"/>
                </a:lnTo>
                <a:cubicBezTo>
                  <a:pt x="20357" y="14710"/>
                  <a:pt x="21597" y="12765"/>
                  <a:pt x="21597" y="10472"/>
                </a:cubicBezTo>
                <a:cubicBezTo>
                  <a:pt x="21597" y="9456"/>
                  <a:pt x="21350" y="8469"/>
                  <a:pt x="20896" y="7663"/>
                </a:cubicBezTo>
                <a:lnTo>
                  <a:pt x="20889" y="7661"/>
                </a:lnTo>
                <a:cubicBezTo>
                  <a:pt x="21031" y="7208"/>
                  <a:pt x="21105" y="6721"/>
                  <a:pt x="21105" y="6228"/>
                </a:cubicBezTo>
                <a:cubicBezTo>
                  <a:pt x="21105" y="4588"/>
                  <a:pt x="20299" y="3150"/>
                  <a:pt x="19139" y="2719"/>
                </a:cubicBezTo>
                <a:lnTo>
                  <a:pt x="19148" y="2712"/>
                </a:lnTo>
                <a:cubicBezTo>
                  <a:pt x="18940" y="1142"/>
                  <a:pt x="17933" y="0"/>
                  <a:pt x="16758" y="0"/>
                </a:cubicBezTo>
                <a:cubicBezTo>
                  <a:pt x="16044" y="-1"/>
                  <a:pt x="15367" y="426"/>
                  <a:pt x="14905" y="1165"/>
                </a:cubicBezTo>
                <a:lnTo>
                  <a:pt x="14909" y="1170"/>
                </a:lnTo>
                <a:cubicBezTo>
                  <a:pt x="14497" y="432"/>
                  <a:pt x="13855" y="0"/>
                  <a:pt x="13174" y="0"/>
                </a:cubicBezTo>
                <a:cubicBezTo>
                  <a:pt x="12347" y="-1"/>
                  <a:pt x="11590" y="637"/>
                  <a:pt x="11221" y="1645"/>
                </a:cubicBezTo>
                <a:lnTo>
                  <a:pt x="11229" y="1694"/>
                </a:lnTo>
                <a:cubicBezTo>
                  <a:pt x="10730" y="1024"/>
                  <a:pt x="10058" y="650"/>
                  <a:pt x="9358" y="650"/>
                </a:cubicBezTo>
                <a:cubicBezTo>
                  <a:pt x="8372" y="649"/>
                  <a:pt x="7466" y="1391"/>
                  <a:pt x="7003" y="2578"/>
                </a:cubicBezTo>
                <a:lnTo>
                  <a:pt x="6995" y="2602"/>
                </a:lnTo>
                <a:cubicBezTo>
                  <a:pt x="6477" y="2189"/>
                  <a:pt x="5888" y="1972"/>
                  <a:pt x="5288" y="1972"/>
                </a:cubicBezTo>
                <a:cubicBezTo>
                  <a:pt x="3423" y="1972"/>
                  <a:pt x="1912" y="4029"/>
                  <a:pt x="1912" y="6567"/>
                </a:cubicBezTo>
                <a:cubicBezTo>
                  <a:pt x="1911" y="6774"/>
                  <a:pt x="1922" y="6981"/>
                  <a:pt x="1942" y="7186"/>
                </a:cubicBezTo>
                <a:close/>
              </a:path>
              <a:path w="21600" h="21600" fill="none" extrusionOk="0">
                <a:moveTo>
                  <a:pt x="1074" y="12702"/>
                </a:moveTo>
                <a:cubicBezTo>
                  <a:pt x="1407" y="12969"/>
                  <a:pt x="1786" y="13109"/>
                  <a:pt x="2172" y="13109"/>
                </a:cubicBezTo>
                <a:cubicBezTo>
                  <a:pt x="2228" y="13109"/>
                  <a:pt x="2285" y="13107"/>
                  <a:pt x="2341" y="13101"/>
                </a:cubicBezTo>
              </a:path>
              <a:path w="21600" h="21600" fill="none" extrusionOk="0">
                <a:moveTo>
                  <a:pt x="2909" y="17629"/>
                </a:moveTo>
                <a:cubicBezTo>
                  <a:pt x="3099" y="17599"/>
                  <a:pt x="3285" y="17535"/>
                  <a:pt x="3463" y="17439"/>
                </a:cubicBezTo>
              </a:path>
              <a:path w="21600" h="21600" fill="none" extrusionOk="0">
                <a:moveTo>
                  <a:pt x="7895" y="18680"/>
                </a:moveTo>
                <a:cubicBezTo>
                  <a:pt x="7983" y="18985"/>
                  <a:pt x="8095" y="19277"/>
                  <a:pt x="8229" y="19550"/>
                </a:cubicBezTo>
              </a:path>
              <a:path w="21600" h="21600" fill="none" extrusionOk="0">
                <a:moveTo>
                  <a:pt x="14267" y="18324"/>
                </a:moveTo>
                <a:cubicBezTo>
                  <a:pt x="14336" y="18013"/>
                  <a:pt x="14380" y="17693"/>
                  <a:pt x="14400" y="17370"/>
                </a:cubicBezTo>
              </a:path>
              <a:path w="21600" h="21600" fill="none" extrusionOk="0">
                <a:moveTo>
                  <a:pt x="18694" y="15045"/>
                </a:moveTo>
                <a:cubicBezTo>
                  <a:pt x="18694" y="15034"/>
                  <a:pt x="18695" y="15024"/>
                  <a:pt x="18695" y="15013"/>
                </a:cubicBezTo>
                <a:cubicBezTo>
                  <a:pt x="18695" y="13508"/>
                  <a:pt x="18063" y="12136"/>
                  <a:pt x="17069" y="11477"/>
                </a:cubicBezTo>
              </a:path>
              <a:path w="21600" h="21600" fill="none" extrusionOk="0">
                <a:moveTo>
                  <a:pt x="20165" y="8999"/>
                </a:moveTo>
                <a:cubicBezTo>
                  <a:pt x="20479" y="8635"/>
                  <a:pt x="20726" y="8177"/>
                  <a:pt x="20889" y="7661"/>
                </a:cubicBezTo>
              </a:path>
              <a:path w="21600" h="21600" fill="none" extrusionOk="0">
                <a:moveTo>
                  <a:pt x="19186" y="3344"/>
                </a:moveTo>
                <a:cubicBezTo>
                  <a:pt x="19186" y="3328"/>
                  <a:pt x="19187" y="3313"/>
                  <a:pt x="19187" y="3297"/>
                </a:cubicBezTo>
                <a:cubicBezTo>
                  <a:pt x="19187" y="3101"/>
                  <a:pt x="19174" y="2905"/>
                  <a:pt x="19148" y="2712"/>
                </a:cubicBezTo>
              </a:path>
              <a:path w="21600" h="21600" fill="none" extrusionOk="0">
                <a:moveTo>
                  <a:pt x="14905" y="1165"/>
                </a:moveTo>
                <a:cubicBezTo>
                  <a:pt x="14754" y="1408"/>
                  <a:pt x="14629" y="1679"/>
                  <a:pt x="14535" y="1971"/>
                </a:cubicBezTo>
              </a:path>
              <a:path w="21600" h="21600" fill="none" extrusionOk="0">
                <a:moveTo>
                  <a:pt x="11221" y="1645"/>
                </a:moveTo>
                <a:cubicBezTo>
                  <a:pt x="11140" y="1866"/>
                  <a:pt x="11080" y="2099"/>
                  <a:pt x="11041" y="2340"/>
                </a:cubicBezTo>
              </a:path>
              <a:path w="21600" h="21600" fill="none" extrusionOk="0">
                <a:moveTo>
                  <a:pt x="7645" y="3276"/>
                </a:moveTo>
                <a:cubicBezTo>
                  <a:pt x="7449" y="3016"/>
                  <a:pt x="7231" y="2790"/>
                  <a:pt x="6995" y="2602"/>
                </a:cubicBezTo>
              </a:path>
              <a:path w="21600" h="21600" fill="none" extrusionOk="0">
                <a:moveTo>
                  <a:pt x="1942" y="7186"/>
                </a:moveTo>
                <a:cubicBezTo>
                  <a:pt x="1966" y="7426"/>
                  <a:pt x="2004" y="7663"/>
                  <a:pt x="2056" y="7895"/>
                </a:cubicBezTo>
              </a:path>
            </a:pathLst>
          </a:custGeom>
          <a:solidFill>
            <a:srgbClr val="FFBE7D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63500" dist="107763" dir="2700000" algn="ctr" rotWithShape="0">
              <a:srgbClr val="000000">
                <a:alpha val="74998"/>
              </a:srgbClr>
            </a:outerShdw>
          </a:effectLst>
        </p:spPr>
        <p:txBody>
          <a:bodyPr/>
          <a:lstStyle/>
          <a:p>
            <a:pPr>
              <a:defRPr/>
            </a:pPr>
            <a:endParaRPr lang="en-US">
              <a:latin typeface="Times New Roman" charset="0"/>
            </a:endParaRPr>
          </a:p>
        </p:txBody>
      </p:sp>
      <p:sp>
        <p:nvSpPr>
          <p:cNvPr id="11271" name="Line 8"/>
          <p:cNvSpPr>
            <a:spLocks noChangeShapeType="1"/>
          </p:cNvSpPr>
          <p:nvPr/>
        </p:nvSpPr>
        <p:spPr bwMode="auto">
          <a:xfrm flipV="1">
            <a:off x="3581400" y="3200400"/>
            <a:ext cx="990600" cy="1524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 anchorCtr="1"/>
          <a:lstStyle/>
          <a:p>
            <a:endParaRPr lang="ko-KR" altLang="en-US"/>
          </a:p>
        </p:txBody>
      </p:sp>
      <p:sp>
        <p:nvSpPr>
          <p:cNvPr id="11272" name="AutoShape 13"/>
          <p:cNvSpPr>
            <a:spLocks noChangeArrowheads="1"/>
          </p:cNvSpPr>
          <p:nvPr/>
        </p:nvSpPr>
        <p:spPr bwMode="auto">
          <a:xfrm>
            <a:off x="1905000" y="2667000"/>
            <a:ext cx="3810000" cy="2971800"/>
          </a:xfrm>
          <a:prstGeom prst="cube">
            <a:avLst>
              <a:gd name="adj" fmla="val 25000"/>
            </a:avLst>
          </a:prstGeom>
          <a:noFill/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endParaRPr lang="ko-KR" altLang="ko-KR"/>
          </a:p>
        </p:txBody>
      </p:sp>
      <p:sp>
        <p:nvSpPr>
          <p:cNvPr id="238607" name="Cloud"/>
          <p:cNvSpPr>
            <a:spLocks noChangeAspect="1" noEditPoints="1" noChangeArrowheads="1"/>
          </p:cNvSpPr>
          <p:nvPr/>
        </p:nvSpPr>
        <p:spPr bwMode="auto">
          <a:xfrm>
            <a:off x="4191000" y="2819400"/>
            <a:ext cx="838200" cy="560388"/>
          </a:xfrm>
          <a:custGeom>
            <a:avLst/>
            <a:gdLst>
              <a:gd name="T0" fmla="*/ 67 w 21600"/>
              <a:gd name="T1" fmla="*/ 10800 h 21600"/>
              <a:gd name="T2" fmla="*/ 10800 w 21600"/>
              <a:gd name="T3" fmla="*/ 21577 h 21600"/>
              <a:gd name="T4" fmla="*/ 21582 w 21600"/>
              <a:gd name="T5" fmla="*/ 10800 h 21600"/>
              <a:gd name="T6" fmla="*/ 10800 w 21600"/>
              <a:gd name="T7" fmla="*/ 1235 h 21600"/>
              <a:gd name="T8" fmla="*/ 2977 w 21600"/>
              <a:gd name="T9" fmla="*/ 3262 h 21600"/>
              <a:gd name="T10" fmla="*/ 17087 w 21600"/>
              <a:gd name="T11" fmla="*/ 173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 extrusionOk="0">
                <a:moveTo>
                  <a:pt x="1949" y="7180"/>
                </a:moveTo>
                <a:cubicBezTo>
                  <a:pt x="841" y="7336"/>
                  <a:pt x="0" y="8613"/>
                  <a:pt x="0" y="10137"/>
                </a:cubicBezTo>
                <a:cubicBezTo>
                  <a:pt x="-1" y="11192"/>
                  <a:pt x="409" y="12169"/>
                  <a:pt x="1074" y="12702"/>
                </a:cubicBezTo>
                <a:lnTo>
                  <a:pt x="1063" y="12668"/>
                </a:lnTo>
                <a:cubicBezTo>
                  <a:pt x="685" y="13217"/>
                  <a:pt x="475" y="13940"/>
                  <a:pt x="475" y="14690"/>
                </a:cubicBezTo>
                <a:cubicBezTo>
                  <a:pt x="475" y="16325"/>
                  <a:pt x="1451" y="17650"/>
                  <a:pt x="2655" y="17650"/>
                </a:cubicBezTo>
                <a:cubicBezTo>
                  <a:pt x="2739" y="17649"/>
                  <a:pt x="2824" y="17643"/>
                  <a:pt x="2909" y="17629"/>
                </a:cubicBezTo>
                <a:lnTo>
                  <a:pt x="2897" y="17649"/>
                </a:lnTo>
                <a:cubicBezTo>
                  <a:pt x="3585" y="19288"/>
                  <a:pt x="4863" y="20299"/>
                  <a:pt x="6247" y="20299"/>
                </a:cubicBezTo>
                <a:cubicBezTo>
                  <a:pt x="6947" y="20299"/>
                  <a:pt x="7635" y="20039"/>
                  <a:pt x="8235" y="19546"/>
                </a:cubicBezTo>
                <a:lnTo>
                  <a:pt x="8229" y="19550"/>
                </a:lnTo>
                <a:cubicBezTo>
                  <a:pt x="8855" y="20829"/>
                  <a:pt x="9908" y="21596"/>
                  <a:pt x="11036" y="21596"/>
                </a:cubicBezTo>
                <a:cubicBezTo>
                  <a:pt x="12523" y="21596"/>
                  <a:pt x="13836" y="20267"/>
                  <a:pt x="14267" y="18324"/>
                </a:cubicBezTo>
                <a:lnTo>
                  <a:pt x="14270" y="18350"/>
                </a:lnTo>
                <a:cubicBezTo>
                  <a:pt x="14730" y="18740"/>
                  <a:pt x="15260" y="18946"/>
                  <a:pt x="15802" y="18946"/>
                </a:cubicBezTo>
                <a:cubicBezTo>
                  <a:pt x="17390" y="18946"/>
                  <a:pt x="18682" y="17205"/>
                  <a:pt x="18694" y="15045"/>
                </a:cubicBezTo>
                <a:lnTo>
                  <a:pt x="18689" y="15035"/>
                </a:lnTo>
                <a:cubicBezTo>
                  <a:pt x="20357" y="14710"/>
                  <a:pt x="21597" y="12765"/>
                  <a:pt x="21597" y="10472"/>
                </a:cubicBezTo>
                <a:cubicBezTo>
                  <a:pt x="21597" y="9456"/>
                  <a:pt x="21350" y="8469"/>
                  <a:pt x="20896" y="7663"/>
                </a:cubicBezTo>
                <a:lnTo>
                  <a:pt x="20889" y="7661"/>
                </a:lnTo>
                <a:cubicBezTo>
                  <a:pt x="21031" y="7208"/>
                  <a:pt x="21105" y="6721"/>
                  <a:pt x="21105" y="6228"/>
                </a:cubicBezTo>
                <a:cubicBezTo>
                  <a:pt x="21105" y="4588"/>
                  <a:pt x="20299" y="3150"/>
                  <a:pt x="19139" y="2719"/>
                </a:cubicBezTo>
                <a:lnTo>
                  <a:pt x="19148" y="2712"/>
                </a:lnTo>
                <a:cubicBezTo>
                  <a:pt x="18940" y="1142"/>
                  <a:pt x="17933" y="0"/>
                  <a:pt x="16758" y="0"/>
                </a:cubicBezTo>
                <a:cubicBezTo>
                  <a:pt x="16044" y="-1"/>
                  <a:pt x="15367" y="426"/>
                  <a:pt x="14905" y="1165"/>
                </a:cubicBezTo>
                <a:lnTo>
                  <a:pt x="14909" y="1170"/>
                </a:lnTo>
                <a:cubicBezTo>
                  <a:pt x="14497" y="432"/>
                  <a:pt x="13855" y="0"/>
                  <a:pt x="13174" y="0"/>
                </a:cubicBezTo>
                <a:cubicBezTo>
                  <a:pt x="12347" y="-1"/>
                  <a:pt x="11590" y="637"/>
                  <a:pt x="11221" y="1645"/>
                </a:cubicBezTo>
                <a:lnTo>
                  <a:pt x="11229" y="1694"/>
                </a:lnTo>
                <a:cubicBezTo>
                  <a:pt x="10730" y="1024"/>
                  <a:pt x="10058" y="650"/>
                  <a:pt x="9358" y="650"/>
                </a:cubicBezTo>
                <a:cubicBezTo>
                  <a:pt x="8372" y="649"/>
                  <a:pt x="7466" y="1391"/>
                  <a:pt x="7003" y="2578"/>
                </a:cubicBezTo>
                <a:lnTo>
                  <a:pt x="6995" y="2602"/>
                </a:lnTo>
                <a:cubicBezTo>
                  <a:pt x="6477" y="2189"/>
                  <a:pt x="5888" y="1972"/>
                  <a:pt x="5288" y="1972"/>
                </a:cubicBezTo>
                <a:cubicBezTo>
                  <a:pt x="3423" y="1972"/>
                  <a:pt x="1912" y="4029"/>
                  <a:pt x="1912" y="6567"/>
                </a:cubicBezTo>
                <a:cubicBezTo>
                  <a:pt x="1911" y="6774"/>
                  <a:pt x="1922" y="6981"/>
                  <a:pt x="1942" y="7186"/>
                </a:cubicBezTo>
                <a:close/>
              </a:path>
              <a:path w="21600" h="21600" fill="none" extrusionOk="0">
                <a:moveTo>
                  <a:pt x="1074" y="12702"/>
                </a:moveTo>
                <a:cubicBezTo>
                  <a:pt x="1407" y="12969"/>
                  <a:pt x="1786" y="13109"/>
                  <a:pt x="2172" y="13109"/>
                </a:cubicBezTo>
                <a:cubicBezTo>
                  <a:pt x="2228" y="13109"/>
                  <a:pt x="2285" y="13107"/>
                  <a:pt x="2341" y="13101"/>
                </a:cubicBezTo>
              </a:path>
              <a:path w="21600" h="21600" fill="none" extrusionOk="0">
                <a:moveTo>
                  <a:pt x="2909" y="17629"/>
                </a:moveTo>
                <a:cubicBezTo>
                  <a:pt x="3099" y="17599"/>
                  <a:pt x="3285" y="17535"/>
                  <a:pt x="3463" y="17439"/>
                </a:cubicBezTo>
              </a:path>
              <a:path w="21600" h="21600" fill="none" extrusionOk="0">
                <a:moveTo>
                  <a:pt x="7895" y="18680"/>
                </a:moveTo>
                <a:cubicBezTo>
                  <a:pt x="7983" y="18985"/>
                  <a:pt x="8095" y="19277"/>
                  <a:pt x="8229" y="19550"/>
                </a:cubicBezTo>
              </a:path>
              <a:path w="21600" h="21600" fill="none" extrusionOk="0">
                <a:moveTo>
                  <a:pt x="14267" y="18324"/>
                </a:moveTo>
                <a:cubicBezTo>
                  <a:pt x="14336" y="18013"/>
                  <a:pt x="14380" y="17693"/>
                  <a:pt x="14400" y="17370"/>
                </a:cubicBezTo>
              </a:path>
              <a:path w="21600" h="21600" fill="none" extrusionOk="0">
                <a:moveTo>
                  <a:pt x="18694" y="15045"/>
                </a:moveTo>
                <a:cubicBezTo>
                  <a:pt x="18694" y="15034"/>
                  <a:pt x="18695" y="15024"/>
                  <a:pt x="18695" y="15013"/>
                </a:cubicBezTo>
                <a:cubicBezTo>
                  <a:pt x="18695" y="13508"/>
                  <a:pt x="18063" y="12136"/>
                  <a:pt x="17069" y="11477"/>
                </a:cubicBezTo>
              </a:path>
              <a:path w="21600" h="21600" fill="none" extrusionOk="0">
                <a:moveTo>
                  <a:pt x="20165" y="8999"/>
                </a:moveTo>
                <a:cubicBezTo>
                  <a:pt x="20479" y="8635"/>
                  <a:pt x="20726" y="8177"/>
                  <a:pt x="20889" y="7661"/>
                </a:cubicBezTo>
              </a:path>
              <a:path w="21600" h="21600" fill="none" extrusionOk="0">
                <a:moveTo>
                  <a:pt x="19186" y="3344"/>
                </a:moveTo>
                <a:cubicBezTo>
                  <a:pt x="19186" y="3328"/>
                  <a:pt x="19187" y="3313"/>
                  <a:pt x="19187" y="3297"/>
                </a:cubicBezTo>
                <a:cubicBezTo>
                  <a:pt x="19187" y="3101"/>
                  <a:pt x="19174" y="2905"/>
                  <a:pt x="19148" y="2712"/>
                </a:cubicBezTo>
              </a:path>
              <a:path w="21600" h="21600" fill="none" extrusionOk="0">
                <a:moveTo>
                  <a:pt x="14905" y="1165"/>
                </a:moveTo>
                <a:cubicBezTo>
                  <a:pt x="14754" y="1408"/>
                  <a:pt x="14629" y="1679"/>
                  <a:pt x="14535" y="1971"/>
                </a:cubicBezTo>
              </a:path>
              <a:path w="21600" h="21600" fill="none" extrusionOk="0">
                <a:moveTo>
                  <a:pt x="11221" y="1645"/>
                </a:moveTo>
                <a:cubicBezTo>
                  <a:pt x="11140" y="1866"/>
                  <a:pt x="11080" y="2099"/>
                  <a:pt x="11041" y="2340"/>
                </a:cubicBezTo>
              </a:path>
              <a:path w="21600" h="21600" fill="none" extrusionOk="0">
                <a:moveTo>
                  <a:pt x="7645" y="3276"/>
                </a:moveTo>
                <a:cubicBezTo>
                  <a:pt x="7449" y="3016"/>
                  <a:pt x="7231" y="2790"/>
                  <a:pt x="6995" y="2602"/>
                </a:cubicBezTo>
              </a:path>
              <a:path w="21600" h="21600" fill="none" extrusionOk="0">
                <a:moveTo>
                  <a:pt x="1942" y="7186"/>
                </a:moveTo>
                <a:cubicBezTo>
                  <a:pt x="1966" y="7426"/>
                  <a:pt x="2004" y="7663"/>
                  <a:pt x="2056" y="7895"/>
                </a:cubicBezTo>
              </a:path>
            </a:pathLst>
          </a:custGeom>
          <a:solidFill>
            <a:srgbClr val="FFBE7D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63500" dist="107763" dir="2700000" algn="ctr" rotWithShape="0">
              <a:srgbClr val="000000">
                <a:alpha val="74998"/>
              </a:srgbClr>
            </a:outerShdw>
          </a:effectLst>
        </p:spPr>
        <p:txBody>
          <a:bodyPr/>
          <a:lstStyle/>
          <a:p>
            <a:pPr>
              <a:defRPr/>
            </a:pPr>
            <a:endParaRPr lang="en-US">
              <a:latin typeface="Times New Roman" charset="0"/>
            </a:endParaRPr>
          </a:p>
        </p:txBody>
      </p:sp>
      <p:sp>
        <p:nvSpPr>
          <p:cNvPr id="11274" name="Line 16"/>
          <p:cNvSpPr>
            <a:spLocks noChangeShapeType="1"/>
          </p:cNvSpPr>
          <p:nvPr/>
        </p:nvSpPr>
        <p:spPr bwMode="auto">
          <a:xfrm flipV="1">
            <a:off x="4648200" y="1981200"/>
            <a:ext cx="685800" cy="1066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 anchorCtr="1"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84586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371600"/>
            <a:ext cx="8229600" cy="5064125"/>
          </a:xfrm>
        </p:spPr>
        <p:txBody>
          <a:bodyPr/>
          <a:lstStyle/>
          <a:p>
            <a:pPr algn="just" eaLnBrk="1" hangingPunct="1">
              <a:spcBef>
                <a:spcPts val="1000"/>
              </a:spcBef>
              <a:spcAft>
                <a:spcPts val="1000"/>
              </a:spcAft>
            </a:pPr>
            <a:r>
              <a:rPr lang="zh-CN" altLang="zh-CN"/>
              <a:t>a simplified method use</a:t>
            </a:r>
            <a:r>
              <a:rPr lang="zh-CN" altLang="en-US"/>
              <a:t>s</a:t>
            </a:r>
            <a:r>
              <a:rPr lang="zh-CN" altLang="zh-CN"/>
              <a:t> the </a:t>
            </a:r>
            <a:r>
              <a:rPr lang="zh-CN" altLang="zh-CN">
                <a:solidFill>
                  <a:srgbClr val="C00000"/>
                </a:solidFill>
              </a:rPr>
              <a:t>surface normal</a:t>
            </a:r>
            <a:r>
              <a:rPr lang="zh-CN" altLang="zh-CN"/>
              <a:t> as an index for the texel on the cube surface</a:t>
            </a:r>
          </a:p>
        </p:txBody>
      </p:sp>
      <p:pic>
        <p:nvPicPr>
          <p:cNvPr id="35843" name="Picture 4" descr="cube_to_sphe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3733800"/>
            <a:ext cx="2667000" cy="2536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44" name="Picture 5" descr="cubemap_uvx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3200400"/>
            <a:ext cx="5791200" cy="2960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845" name="Rectangle 6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altLang="zh-CN" dirty="0"/>
              <a:t>Cube Mapping</a:t>
            </a:r>
          </a:p>
        </p:txBody>
      </p:sp>
    </p:spTree>
    <p:extLst>
      <p:ext uri="{BB962C8B-B14F-4D97-AF65-F5344CB8AC3E}">
        <p14:creationId xmlns:p14="http://schemas.microsoft.com/office/powerpoint/2010/main" val="20495380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Coding practice: planet earth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1">
              <a:defRPr/>
            </a:pPr>
            <a:fld id="{418E68E5-55C4-422C-967B-558BEE9A3FD5}" type="slidenum">
              <a:rPr lang="es-ES" altLang="ko-KR" smtClean="0"/>
              <a:pPr lvl="1">
                <a:defRPr/>
              </a:pPr>
              <a:t>2</a:t>
            </a:fld>
            <a:endParaRPr lang="es-ES" altLang="ko-KR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4732" y="1600200"/>
            <a:ext cx="2307335" cy="24034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 descr="D:\earthmap_dif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4267200"/>
            <a:ext cx="4267200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오른쪽 화살표 4"/>
          <p:cNvSpPr/>
          <p:nvPr/>
        </p:nvSpPr>
        <p:spPr bwMode="auto">
          <a:xfrm>
            <a:off x="4572000" y="3505200"/>
            <a:ext cx="1143000" cy="1066800"/>
          </a:xfrm>
          <a:prstGeom prst="rightArrow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2411412"/>
            <a:ext cx="3124200" cy="325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528404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 altLang="ko-KR"/>
              <a:t>Kriglstein, Wallner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294967295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de-DE" altLang="ko-KR"/>
              <a:t>Environment mapping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4294967295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8626B29-155A-4E57-B868-EC94C30D8831}" type="slidenum">
              <a:rPr lang="de-DE" altLang="ko-KR"/>
              <a:pPr/>
              <a:t>20</a:t>
            </a:fld>
            <a:endParaRPr lang="de-DE" altLang="ko-KR"/>
          </a:p>
        </p:txBody>
      </p:sp>
      <p:sp>
        <p:nvSpPr>
          <p:cNvPr id="57346" name="Rectangle 2" descr="Large confetti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Comic Sans MS" pitchFamily="66" charset="0"/>
              </a:rPr>
              <a:t>Cube </a:t>
            </a:r>
            <a:r>
              <a:rPr lang="en-US" altLang="zh-CN" dirty="0"/>
              <a:t>Environment </a:t>
            </a:r>
            <a:r>
              <a:rPr lang="en-US" altLang="zh-CN" dirty="0">
                <a:latin typeface="Comic Sans MS" pitchFamily="66" charset="0"/>
              </a:rPr>
              <a:t>Mapping</a:t>
            </a:r>
            <a:endParaRPr lang="de-AT" altLang="ko-KR" dirty="0">
              <a:latin typeface="Arial Black" pitchFamily="34" charset="0"/>
            </a:endParaRPr>
          </a:p>
        </p:txBody>
      </p:sp>
      <p:graphicFrame>
        <p:nvGraphicFramePr>
          <p:cNvPr id="57348" name="Object 4"/>
          <p:cNvGraphicFramePr>
            <a:graphicFrameLocks noChangeAspect="1"/>
          </p:cNvGraphicFramePr>
          <p:nvPr/>
        </p:nvGraphicFramePr>
        <p:xfrm>
          <a:off x="990600" y="2438400"/>
          <a:ext cx="3900488" cy="2863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" r:id="rId2" imgW="2076740" imgH="1523810" progId="Paint.Picture">
                  <p:embed/>
                </p:oleObj>
              </mc:Choice>
              <mc:Fallback>
                <p:oleObj name="Bitmap" r:id="rId2" imgW="2076740" imgH="1523810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2438400"/>
                        <a:ext cx="3900488" cy="2863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7349" name="Object 5"/>
          <p:cNvGraphicFramePr>
            <a:graphicFrameLocks noChangeAspect="1"/>
          </p:cNvGraphicFramePr>
          <p:nvPr/>
        </p:nvGraphicFramePr>
        <p:xfrm>
          <a:off x="5029200" y="2438400"/>
          <a:ext cx="3124200" cy="2863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" r:id="rId4" imgW="2048161" imgH="1876190" progId="Paint.Picture">
                  <p:embed/>
                </p:oleObj>
              </mc:Choice>
              <mc:Fallback>
                <p:oleObj name="Bitmap" r:id="rId4" imgW="2048161" imgH="1876190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29200" y="2438400"/>
                        <a:ext cx="3124200" cy="2863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530031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>
                <a:latin typeface="Comic Sans MS" pitchFamily="66" charset="0"/>
              </a:rPr>
              <a:t>Cube </a:t>
            </a:r>
            <a:r>
              <a:rPr lang="en-US" altLang="zh-CN" dirty="0"/>
              <a:t>Environment </a:t>
            </a:r>
            <a:r>
              <a:rPr lang="en-US" altLang="zh-CN" dirty="0">
                <a:latin typeface="Comic Sans MS" pitchFamily="66" charset="0"/>
              </a:rPr>
              <a:t>Mapping</a:t>
            </a:r>
          </a:p>
        </p:txBody>
      </p:sp>
      <p:pic>
        <p:nvPicPr>
          <p:cNvPr id="36867" name="Picture 4" descr="ENVM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2895600"/>
            <a:ext cx="4114800" cy="308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68" name="Picture 5" descr="ENVM8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295400"/>
            <a:ext cx="4419600" cy="331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218484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>
                <a:ea typeface="굴림" charset="-127"/>
              </a:rPr>
              <a:t>Forming Cube Map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19200"/>
            <a:ext cx="8229600" cy="4525963"/>
          </a:xfrm>
        </p:spPr>
        <p:txBody>
          <a:bodyPr/>
          <a:lstStyle/>
          <a:p>
            <a:pPr eaLnBrk="1" hangingPunct="1"/>
            <a:r>
              <a:rPr lang="en-US" altLang="ko-KR" sz="2400" dirty="0">
                <a:ea typeface="굴림" charset="-127"/>
              </a:rPr>
              <a:t>Use six cameras, each with a 90 degree angle of view.</a:t>
            </a:r>
          </a:p>
          <a:p>
            <a:pPr eaLnBrk="1" hangingPunct="1"/>
            <a:endParaRPr lang="en-US" altLang="ko-KR" sz="2400" dirty="0">
              <a:ea typeface="굴림" charset="-127"/>
            </a:endParaRPr>
          </a:p>
          <a:p>
            <a:pPr eaLnBrk="1" hangingPunct="1"/>
            <a:endParaRPr lang="en-US" altLang="ko-KR" sz="2400" dirty="0">
              <a:ea typeface="굴림" charset="-127"/>
            </a:endParaRPr>
          </a:p>
          <a:p>
            <a:pPr eaLnBrk="1" hangingPunct="1"/>
            <a:endParaRPr lang="en-US" altLang="ko-KR" sz="2400" dirty="0">
              <a:ea typeface="굴림" charset="-127"/>
            </a:endParaRPr>
          </a:p>
          <a:p>
            <a:pPr eaLnBrk="1" hangingPunct="1"/>
            <a:endParaRPr lang="en-US" altLang="ko-KR" sz="2400" dirty="0">
              <a:ea typeface="굴림" charset="-127"/>
            </a:endParaRPr>
          </a:p>
          <a:p>
            <a:pPr eaLnBrk="1" hangingPunct="1"/>
            <a:endParaRPr lang="en-US" altLang="ko-KR" sz="2400" dirty="0">
              <a:ea typeface="굴림" charset="-127"/>
            </a:endParaRPr>
          </a:p>
          <a:p>
            <a:pPr eaLnBrk="1" hangingPunct="1"/>
            <a:endParaRPr lang="en-US" altLang="ko-KR" sz="2400" dirty="0">
              <a:ea typeface="굴림" charset="-127"/>
            </a:endParaRPr>
          </a:p>
          <a:p>
            <a:pPr eaLnBrk="1" hangingPunct="1"/>
            <a:endParaRPr lang="en-US" altLang="ko-KR" sz="2400" dirty="0">
              <a:ea typeface="굴림" charset="-127"/>
            </a:endParaRPr>
          </a:p>
          <a:p>
            <a:pPr eaLnBrk="1" hangingPunct="1"/>
            <a:endParaRPr lang="en-US" altLang="ko-KR" sz="2400" dirty="0">
              <a:ea typeface="굴림" charset="-127"/>
            </a:endParaRPr>
          </a:p>
          <a:p>
            <a:pPr eaLnBrk="1" hangingPunct="1"/>
            <a:endParaRPr lang="en-US" altLang="ko-KR" sz="2400" dirty="0">
              <a:ea typeface="굴림" charset="-127"/>
            </a:endParaRPr>
          </a:p>
          <a:p>
            <a:pPr eaLnBrk="1" hangingPunct="1"/>
            <a:r>
              <a:rPr lang="en-US" altLang="ko-KR" sz="2400" dirty="0">
                <a:ea typeface="굴림" charset="-127"/>
              </a:rPr>
              <a:t>Good place to find </a:t>
            </a:r>
            <a:r>
              <a:rPr lang="en-US" altLang="ko-KR" sz="2400" dirty="0" err="1">
                <a:ea typeface="굴림" charset="-127"/>
              </a:rPr>
              <a:t>cubemaps</a:t>
            </a:r>
            <a:r>
              <a:rPr lang="en-US" altLang="ko-KR" sz="2400" dirty="0">
                <a:ea typeface="굴림" charset="-127"/>
              </a:rPr>
              <a:t>:</a:t>
            </a:r>
          </a:p>
          <a:p>
            <a:pPr eaLnBrk="1" hangingPunct="1"/>
            <a:endParaRPr lang="en-US" altLang="ko-KR" sz="2400" dirty="0">
              <a:ea typeface="굴림" charset="-127"/>
            </a:endParaRPr>
          </a:p>
        </p:txBody>
      </p:sp>
      <p:sp>
        <p:nvSpPr>
          <p:cNvPr id="12293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1" algn="ctr"/>
            <a:fld id="{B65F2141-8356-418B-9983-C515B4FB1842}" type="slidenum">
              <a:rPr lang="es-ES" altLang="ko-KR"/>
              <a:pPr lvl="1" algn="ctr"/>
              <a:t>22</a:t>
            </a:fld>
            <a:endParaRPr lang="es-ES" altLang="ko-KR"/>
          </a:p>
        </p:txBody>
      </p:sp>
      <p:grpSp>
        <p:nvGrpSpPr>
          <p:cNvPr id="12294" name="Group 8"/>
          <p:cNvGrpSpPr>
            <a:grpSpLocks/>
          </p:cNvGrpSpPr>
          <p:nvPr/>
        </p:nvGrpSpPr>
        <p:grpSpPr bwMode="auto">
          <a:xfrm>
            <a:off x="869950" y="1784350"/>
            <a:ext cx="7283450" cy="3473450"/>
            <a:chOff x="457200" y="2133600"/>
            <a:chExt cx="8274050" cy="3930650"/>
          </a:xfrm>
        </p:grpSpPr>
        <p:pic>
          <p:nvPicPr>
            <p:cNvPr id="12295" name="Picture 4" descr="objects1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67000" y="2133600"/>
              <a:ext cx="3886200" cy="2914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296" name="Picture 5" descr="frontObj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200" y="3886200"/>
              <a:ext cx="2101850" cy="21018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297" name="Picture 6" descr="topObj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29400" y="3962400"/>
              <a:ext cx="2101850" cy="21018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9" name="TextBox 8"/>
          <p:cNvSpPr txBox="1"/>
          <p:nvPr/>
        </p:nvSpPr>
        <p:spPr>
          <a:xfrm>
            <a:off x="1295400" y="6096000"/>
            <a:ext cx="65327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hlinkClick r:id="rId5"/>
              </a:rPr>
              <a:t>http://www.humus.name/index.php?page=Textures</a:t>
            </a:r>
            <a:r>
              <a:rPr lang="en-US" altLang="ko-KR" dirty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364588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4294967295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B6A4A17-0CC9-459C-AE07-CEE29F5F40E5}" type="slidenum">
              <a:rPr lang="de-DE" altLang="ko-KR"/>
              <a:pPr/>
              <a:t>23</a:t>
            </a:fld>
            <a:endParaRPr lang="de-DE" altLang="ko-KR" dirty="0"/>
          </a:p>
        </p:txBody>
      </p:sp>
      <p:sp>
        <p:nvSpPr>
          <p:cNvPr id="58370" name="Rectangle 2" descr="Large confetti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AT" altLang="ko-KR" dirty="0">
                <a:latin typeface="Arial Black" pitchFamily="34" charset="0"/>
              </a:rPr>
              <a:t>Cube Maps assumption</a:t>
            </a:r>
          </a:p>
        </p:txBody>
      </p:sp>
      <p:graphicFrame>
        <p:nvGraphicFramePr>
          <p:cNvPr id="58372" name="Object 4"/>
          <p:cNvGraphicFramePr>
            <a:graphicFrameLocks noChangeAspect="1"/>
          </p:cNvGraphicFramePr>
          <p:nvPr/>
        </p:nvGraphicFramePr>
        <p:xfrm>
          <a:off x="1295400" y="2286000"/>
          <a:ext cx="3038475" cy="3552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" r:id="rId2" imgW="3038095" imgH="3552381" progId="Paint.Picture">
                  <p:embed/>
                </p:oleObj>
              </mc:Choice>
              <mc:Fallback>
                <p:oleObj name="Bitmap" r:id="rId2" imgW="3038095" imgH="3552381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5400" y="2286000"/>
                        <a:ext cx="3038475" cy="3552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8373" name="Object 5"/>
          <p:cNvGraphicFramePr>
            <a:graphicFrameLocks noChangeAspect="1"/>
          </p:cNvGraphicFramePr>
          <p:nvPr/>
        </p:nvGraphicFramePr>
        <p:xfrm>
          <a:off x="4876800" y="2286000"/>
          <a:ext cx="3032125" cy="3505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" r:id="rId4" imgW="2943636" imgH="3476190" progId="Paint.Picture">
                  <p:embed/>
                </p:oleObj>
              </mc:Choice>
              <mc:Fallback>
                <p:oleObj name="Bitmap" r:id="rId4" imgW="2943636" imgH="3476190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76800" y="2286000"/>
                        <a:ext cx="3032125" cy="3505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465256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>
                <a:ea typeface="굴림" charset="-127"/>
              </a:rPr>
              <a:t>Indexing into Cube Map</a:t>
            </a:r>
          </a:p>
        </p:txBody>
      </p:sp>
      <p:sp>
        <p:nvSpPr>
          <p:cNvPr id="13316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1" algn="ctr"/>
            <a:fld id="{14A287CA-A03F-4A9B-8521-2D70048B658E}" type="slidenum">
              <a:rPr lang="es-ES" altLang="ko-KR"/>
              <a:pPr lvl="1" algn="ctr"/>
              <a:t>24</a:t>
            </a:fld>
            <a:endParaRPr lang="es-ES" altLang="ko-KR"/>
          </a:p>
        </p:txBody>
      </p:sp>
      <p:grpSp>
        <p:nvGrpSpPr>
          <p:cNvPr id="13317" name="Group 13"/>
          <p:cNvGrpSpPr>
            <a:grpSpLocks/>
          </p:cNvGrpSpPr>
          <p:nvPr/>
        </p:nvGrpSpPr>
        <p:grpSpPr bwMode="auto">
          <a:xfrm>
            <a:off x="6172200" y="1981200"/>
            <a:ext cx="2514600" cy="1752600"/>
            <a:chOff x="5943600" y="2667000"/>
            <a:chExt cx="2514600" cy="1752600"/>
          </a:xfrm>
        </p:grpSpPr>
        <p:grpSp>
          <p:nvGrpSpPr>
            <p:cNvPr id="13319" name="Group 9"/>
            <p:cNvGrpSpPr>
              <a:grpSpLocks/>
            </p:cNvGrpSpPr>
            <p:nvPr/>
          </p:nvGrpSpPr>
          <p:grpSpPr bwMode="auto">
            <a:xfrm>
              <a:off x="6324600" y="2667000"/>
              <a:ext cx="2133600" cy="1752600"/>
              <a:chOff x="2592" y="1680"/>
              <a:chExt cx="1008" cy="816"/>
            </a:xfrm>
          </p:grpSpPr>
          <p:sp>
            <p:nvSpPr>
              <p:cNvPr id="242690" name="Cloud"/>
              <p:cNvSpPr>
                <a:spLocks noChangeAspect="1" noEditPoints="1" noChangeArrowheads="1"/>
              </p:cNvSpPr>
              <p:nvPr/>
            </p:nvSpPr>
            <p:spPr bwMode="auto">
              <a:xfrm>
                <a:off x="2880" y="2256"/>
                <a:ext cx="230" cy="154"/>
              </a:xfrm>
              <a:custGeom>
                <a:avLst/>
                <a:gdLst>
                  <a:gd name="T0" fmla="*/ 67 w 21600"/>
                  <a:gd name="T1" fmla="*/ 10800 h 21600"/>
                  <a:gd name="T2" fmla="*/ 10800 w 21600"/>
                  <a:gd name="T3" fmla="*/ 21577 h 21600"/>
                  <a:gd name="T4" fmla="*/ 21582 w 21600"/>
                  <a:gd name="T5" fmla="*/ 10800 h 21600"/>
                  <a:gd name="T6" fmla="*/ 10800 w 21600"/>
                  <a:gd name="T7" fmla="*/ 1235 h 21600"/>
                  <a:gd name="T8" fmla="*/ 2977 w 21600"/>
                  <a:gd name="T9" fmla="*/ 3262 h 21600"/>
                  <a:gd name="T10" fmla="*/ 17087 w 21600"/>
                  <a:gd name="T11" fmla="*/ 173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 extrusionOk="0">
                    <a:moveTo>
                      <a:pt x="1949" y="7180"/>
                    </a:moveTo>
                    <a:cubicBezTo>
                      <a:pt x="841" y="7336"/>
                      <a:pt x="0" y="8613"/>
                      <a:pt x="0" y="10137"/>
                    </a:cubicBezTo>
                    <a:cubicBezTo>
                      <a:pt x="-1" y="11192"/>
                      <a:pt x="409" y="12169"/>
                      <a:pt x="1074" y="12702"/>
                    </a:cubicBezTo>
                    <a:lnTo>
                      <a:pt x="1063" y="12668"/>
                    </a:lnTo>
                    <a:cubicBezTo>
                      <a:pt x="685" y="13217"/>
                      <a:pt x="475" y="13940"/>
                      <a:pt x="475" y="14690"/>
                    </a:cubicBezTo>
                    <a:cubicBezTo>
                      <a:pt x="475" y="16325"/>
                      <a:pt x="1451" y="17650"/>
                      <a:pt x="2655" y="17650"/>
                    </a:cubicBezTo>
                    <a:cubicBezTo>
                      <a:pt x="2739" y="17649"/>
                      <a:pt x="2824" y="17643"/>
                      <a:pt x="2909" y="17629"/>
                    </a:cubicBezTo>
                    <a:lnTo>
                      <a:pt x="2897" y="17649"/>
                    </a:lnTo>
                    <a:cubicBezTo>
                      <a:pt x="3585" y="19288"/>
                      <a:pt x="4863" y="20299"/>
                      <a:pt x="6247" y="20299"/>
                    </a:cubicBezTo>
                    <a:cubicBezTo>
                      <a:pt x="6947" y="20299"/>
                      <a:pt x="7635" y="20039"/>
                      <a:pt x="8235" y="19546"/>
                    </a:cubicBezTo>
                    <a:lnTo>
                      <a:pt x="8229" y="19550"/>
                    </a:lnTo>
                    <a:cubicBezTo>
                      <a:pt x="8855" y="20829"/>
                      <a:pt x="9908" y="21596"/>
                      <a:pt x="11036" y="21596"/>
                    </a:cubicBezTo>
                    <a:cubicBezTo>
                      <a:pt x="12523" y="21596"/>
                      <a:pt x="13836" y="20267"/>
                      <a:pt x="14267" y="18324"/>
                    </a:cubicBezTo>
                    <a:lnTo>
                      <a:pt x="14270" y="18350"/>
                    </a:lnTo>
                    <a:cubicBezTo>
                      <a:pt x="14730" y="18740"/>
                      <a:pt x="15260" y="18946"/>
                      <a:pt x="15802" y="18946"/>
                    </a:cubicBezTo>
                    <a:cubicBezTo>
                      <a:pt x="17390" y="18946"/>
                      <a:pt x="18682" y="17205"/>
                      <a:pt x="18694" y="15045"/>
                    </a:cubicBezTo>
                    <a:lnTo>
                      <a:pt x="18689" y="15035"/>
                    </a:lnTo>
                    <a:cubicBezTo>
                      <a:pt x="20357" y="14710"/>
                      <a:pt x="21597" y="12765"/>
                      <a:pt x="21597" y="10472"/>
                    </a:cubicBezTo>
                    <a:cubicBezTo>
                      <a:pt x="21597" y="9456"/>
                      <a:pt x="21350" y="8469"/>
                      <a:pt x="20896" y="7663"/>
                    </a:cubicBezTo>
                    <a:lnTo>
                      <a:pt x="20889" y="7661"/>
                    </a:lnTo>
                    <a:cubicBezTo>
                      <a:pt x="21031" y="7208"/>
                      <a:pt x="21105" y="6721"/>
                      <a:pt x="21105" y="6228"/>
                    </a:cubicBezTo>
                    <a:cubicBezTo>
                      <a:pt x="21105" y="4588"/>
                      <a:pt x="20299" y="3150"/>
                      <a:pt x="19139" y="2719"/>
                    </a:cubicBezTo>
                    <a:lnTo>
                      <a:pt x="19148" y="2712"/>
                    </a:lnTo>
                    <a:cubicBezTo>
                      <a:pt x="18940" y="1142"/>
                      <a:pt x="17933" y="0"/>
                      <a:pt x="16758" y="0"/>
                    </a:cubicBezTo>
                    <a:cubicBezTo>
                      <a:pt x="16044" y="-1"/>
                      <a:pt x="15367" y="426"/>
                      <a:pt x="14905" y="1165"/>
                    </a:cubicBezTo>
                    <a:lnTo>
                      <a:pt x="14909" y="1170"/>
                    </a:lnTo>
                    <a:cubicBezTo>
                      <a:pt x="14497" y="432"/>
                      <a:pt x="13855" y="0"/>
                      <a:pt x="13174" y="0"/>
                    </a:cubicBezTo>
                    <a:cubicBezTo>
                      <a:pt x="12347" y="-1"/>
                      <a:pt x="11590" y="637"/>
                      <a:pt x="11221" y="1645"/>
                    </a:cubicBezTo>
                    <a:lnTo>
                      <a:pt x="11229" y="1694"/>
                    </a:lnTo>
                    <a:cubicBezTo>
                      <a:pt x="10730" y="1024"/>
                      <a:pt x="10058" y="650"/>
                      <a:pt x="9358" y="650"/>
                    </a:cubicBezTo>
                    <a:cubicBezTo>
                      <a:pt x="8372" y="649"/>
                      <a:pt x="7466" y="1391"/>
                      <a:pt x="7003" y="2578"/>
                    </a:cubicBezTo>
                    <a:lnTo>
                      <a:pt x="6995" y="2602"/>
                    </a:lnTo>
                    <a:cubicBezTo>
                      <a:pt x="6477" y="2189"/>
                      <a:pt x="5888" y="1972"/>
                      <a:pt x="5288" y="1972"/>
                    </a:cubicBezTo>
                    <a:cubicBezTo>
                      <a:pt x="3423" y="1972"/>
                      <a:pt x="1912" y="4029"/>
                      <a:pt x="1912" y="6567"/>
                    </a:cubicBezTo>
                    <a:cubicBezTo>
                      <a:pt x="1911" y="6774"/>
                      <a:pt x="1922" y="6981"/>
                      <a:pt x="1942" y="7186"/>
                    </a:cubicBezTo>
                    <a:close/>
                  </a:path>
                  <a:path w="21600" h="21600" fill="none" extrusionOk="0">
                    <a:moveTo>
                      <a:pt x="1074" y="12702"/>
                    </a:moveTo>
                    <a:cubicBezTo>
                      <a:pt x="1407" y="12969"/>
                      <a:pt x="1786" y="13109"/>
                      <a:pt x="2172" y="13109"/>
                    </a:cubicBezTo>
                    <a:cubicBezTo>
                      <a:pt x="2228" y="13109"/>
                      <a:pt x="2285" y="13107"/>
                      <a:pt x="2341" y="13101"/>
                    </a:cubicBezTo>
                  </a:path>
                  <a:path w="21600" h="21600" fill="none" extrusionOk="0">
                    <a:moveTo>
                      <a:pt x="2909" y="17629"/>
                    </a:moveTo>
                    <a:cubicBezTo>
                      <a:pt x="3099" y="17599"/>
                      <a:pt x="3285" y="17535"/>
                      <a:pt x="3463" y="17439"/>
                    </a:cubicBezTo>
                  </a:path>
                  <a:path w="21600" h="21600" fill="none" extrusionOk="0">
                    <a:moveTo>
                      <a:pt x="7895" y="18680"/>
                    </a:moveTo>
                    <a:cubicBezTo>
                      <a:pt x="7983" y="18985"/>
                      <a:pt x="8095" y="19277"/>
                      <a:pt x="8229" y="19550"/>
                    </a:cubicBezTo>
                  </a:path>
                  <a:path w="21600" h="21600" fill="none" extrusionOk="0">
                    <a:moveTo>
                      <a:pt x="14267" y="18324"/>
                    </a:moveTo>
                    <a:cubicBezTo>
                      <a:pt x="14336" y="18013"/>
                      <a:pt x="14380" y="17693"/>
                      <a:pt x="14400" y="17370"/>
                    </a:cubicBezTo>
                  </a:path>
                  <a:path w="21600" h="21600" fill="none" extrusionOk="0">
                    <a:moveTo>
                      <a:pt x="18694" y="15045"/>
                    </a:moveTo>
                    <a:cubicBezTo>
                      <a:pt x="18694" y="15034"/>
                      <a:pt x="18695" y="15024"/>
                      <a:pt x="18695" y="15013"/>
                    </a:cubicBezTo>
                    <a:cubicBezTo>
                      <a:pt x="18695" y="13508"/>
                      <a:pt x="18063" y="12136"/>
                      <a:pt x="17069" y="11477"/>
                    </a:cubicBezTo>
                  </a:path>
                  <a:path w="21600" h="21600" fill="none" extrusionOk="0">
                    <a:moveTo>
                      <a:pt x="20165" y="8999"/>
                    </a:moveTo>
                    <a:cubicBezTo>
                      <a:pt x="20479" y="8635"/>
                      <a:pt x="20726" y="8177"/>
                      <a:pt x="20889" y="7661"/>
                    </a:cubicBezTo>
                  </a:path>
                  <a:path w="21600" h="21600" fill="none" extrusionOk="0">
                    <a:moveTo>
                      <a:pt x="19186" y="3344"/>
                    </a:moveTo>
                    <a:cubicBezTo>
                      <a:pt x="19186" y="3328"/>
                      <a:pt x="19187" y="3313"/>
                      <a:pt x="19187" y="3297"/>
                    </a:cubicBezTo>
                    <a:cubicBezTo>
                      <a:pt x="19187" y="3101"/>
                      <a:pt x="19174" y="2905"/>
                      <a:pt x="19148" y="2712"/>
                    </a:cubicBezTo>
                  </a:path>
                  <a:path w="21600" h="21600" fill="none" extrusionOk="0">
                    <a:moveTo>
                      <a:pt x="14905" y="1165"/>
                    </a:moveTo>
                    <a:cubicBezTo>
                      <a:pt x="14754" y="1408"/>
                      <a:pt x="14629" y="1679"/>
                      <a:pt x="14535" y="1971"/>
                    </a:cubicBezTo>
                  </a:path>
                  <a:path w="21600" h="21600" fill="none" extrusionOk="0">
                    <a:moveTo>
                      <a:pt x="11221" y="1645"/>
                    </a:moveTo>
                    <a:cubicBezTo>
                      <a:pt x="11140" y="1866"/>
                      <a:pt x="11080" y="2099"/>
                      <a:pt x="11041" y="2340"/>
                    </a:cubicBezTo>
                  </a:path>
                  <a:path w="21600" h="21600" fill="none" extrusionOk="0">
                    <a:moveTo>
                      <a:pt x="7645" y="3276"/>
                    </a:moveTo>
                    <a:cubicBezTo>
                      <a:pt x="7449" y="3016"/>
                      <a:pt x="7231" y="2790"/>
                      <a:pt x="6995" y="2602"/>
                    </a:cubicBezTo>
                  </a:path>
                  <a:path w="21600" h="21600" fill="none" extrusionOk="0">
                    <a:moveTo>
                      <a:pt x="1942" y="7186"/>
                    </a:moveTo>
                    <a:cubicBezTo>
                      <a:pt x="1966" y="7426"/>
                      <a:pt x="2004" y="7663"/>
                      <a:pt x="2056" y="7895"/>
                    </a:cubicBezTo>
                  </a:path>
                </a:pathLst>
              </a:custGeom>
              <a:solidFill>
                <a:srgbClr val="FFBE7D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blurRad="63500" dist="107763" dir="2700000" algn="ctr" rotWithShape="0">
                  <a:srgbClr val="000000">
                    <a:alpha val="74998"/>
                  </a:srgbClr>
                </a:outerShdw>
              </a:effectLst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Times New Roman" charset="0"/>
                </a:endParaRPr>
              </a:p>
            </p:txBody>
          </p:sp>
          <p:sp>
            <p:nvSpPr>
              <p:cNvPr id="13323" name="Line 5"/>
              <p:cNvSpPr>
                <a:spLocks noChangeShapeType="1"/>
              </p:cNvSpPr>
              <p:nvPr/>
            </p:nvSpPr>
            <p:spPr bwMode="auto">
              <a:xfrm flipV="1">
                <a:off x="2976" y="1920"/>
                <a:ext cx="237" cy="418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none" w="sm" len="sm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 anchorCtr="1"/>
              <a:lstStyle/>
              <a:p>
                <a:endParaRPr lang="ko-KR" altLang="en-US"/>
              </a:p>
            </p:txBody>
          </p:sp>
          <p:sp>
            <p:nvSpPr>
              <p:cNvPr id="13324" name="AutoShape 6"/>
              <p:cNvSpPr>
                <a:spLocks noChangeArrowheads="1"/>
              </p:cNvSpPr>
              <p:nvPr/>
            </p:nvSpPr>
            <p:spPr bwMode="auto">
              <a:xfrm>
                <a:off x="2688" y="1680"/>
                <a:ext cx="912" cy="816"/>
              </a:xfrm>
              <a:prstGeom prst="cube">
                <a:avLst>
                  <a:gd name="adj" fmla="val 25000"/>
                </a:avLst>
              </a:prstGeom>
              <a:noFill/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ＭＳ Ｐゴシック" charset="-128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ＭＳ Ｐゴシック" charset="-128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ＭＳ Ｐゴシック" charset="-128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ＭＳ Ｐゴシック" charset="-128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  <a:ea typeface="ＭＳ Ｐゴシック" charset="-128"/>
                  </a:defRPr>
                </a:lvl9pPr>
              </a:lstStyle>
              <a:p>
                <a:endParaRPr lang="ko-KR" altLang="ko-KR"/>
              </a:p>
            </p:txBody>
          </p:sp>
          <p:sp>
            <p:nvSpPr>
              <p:cNvPr id="242695" name="Cloud"/>
              <p:cNvSpPr>
                <a:spLocks noChangeAspect="1" noEditPoints="1" noChangeArrowheads="1"/>
              </p:cNvSpPr>
              <p:nvPr/>
            </p:nvSpPr>
            <p:spPr bwMode="auto">
              <a:xfrm>
                <a:off x="3120" y="1728"/>
                <a:ext cx="230" cy="154"/>
              </a:xfrm>
              <a:custGeom>
                <a:avLst/>
                <a:gdLst>
                  <a:gd name="T0" fmla="*/ 67 w 21600"/>
                  <a:gd name="T1" fmla="*/ 10800 h 21600"/>
                  <a:gd name="T2" fmla="*/ 10800 w 21600"/>
                  <a:gd name="T3" fmla="*/ 21577 h 21600"/>
                  <a:gd name="T4" fmla="*/ 21582 w 21600"/>
                  <a:gd name="T5" fmla="*/ 10800 h 21600"/>
                  <a:gd name="T6" fmla="*/ 10800 w 21600"/>
                  <a:gd name="T7" fmla="*/ 1235 h 21600"/>
                  <a:gd name="T8" fmla="*/ 2977 w 21600"/>
                  <a:gd name="T9" fmla="*/ 3262 h 21600"/>
                  <a:gd name="T10" fmla="*/ 17087 w 21600"/>
                  <a:gd name="T11" fmla="*/ 173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 extrusionOk="0">
                    <a:moveTo>
                      <a:pt x="1949" y="7180"/>
                    </a:moveTo>
                    <a:cubicBezTo>
                      <a:pt x="841" y="7336"/>
                      <a:pt x="0" y="8613"/>
                      <a:pt x="0" y="10137"/>
                    </a:cubicBezTo>
                    <a:cubicBezTo>
                      <a:pt x="-1" y="11192"/>
                      <a:pt x="409" y="12169"/>
                      <a:pt x="1074" y="12702"/>
                    </a:cubicBezTo>
                    <a:lnTo>
                      <a:pt x="1063" y="12668"/>
                    </a:lnTo>
                    <a:cubicBezTo>
                      <a:pt x="685" y="13217"/>
                      <a:pt x="475" y="13940"/>
                      <a:pt x="475" y="14690"/>
                    </a:cubicBezTo>
                    <a:cubicBezTo>
                      <a:pt x="475" y="16325"/>
                      <a:pt x="1451" y="17650"/>
                      <a:pt x="2655" y="17650"/>
                    </a:cubicBezTo>
                    <a:cubicBezTo>
                      <a:pt x="2739" y="17649"/>
                      <a:pt x="2824" y="17643"/>
                      <a:pt x="2909" y="17629"/>
                    </a:cubicBezTo>
                    <a:lnTo>
                      <a:pt x="2897" y="17649"/>
                    </a:lnTo>
                    <a:cubicBezTo>
                      <a:pt x="3585" y="19288"/>
                      <a:pt x="4863" y="20299"/>
                      <a:pt x="6247" y="20299"/>
                    </a:cubicBezTo>
                    <a:cubicBezTo>
                      <a:pt x="6947" y="20299"/>
                      <a:pt x="7635" y="20039"/>
                      <a:pt x="8235" y="19546"/>
                    </a:cubicBezTo>
                    <a:lnTo>
                      <a:pt x="8229" y="19550"/>
                    </a:lnTo>
                    <a:cubicBezTo>
                      <a:pt x="8855" y="20829"/>
                      <a:pt x="9908" y="21596"/>
                      <a:pt x="11036" y="21596"/>
                    </a:cubicBezTo>
                    <a:cubicBezTo>
                      <a:pt x="12523" y="21596"/>
                      <a:pt x="13836" y="20267"/>
                      <a:pt x="14267" y="18324"/>
                    </a:cubicBezTo>
                    <a:lnTo>
                      <a:pt x="14270" y="18350"/>
                    </a:lnTo>
                    <a:cubicBezTo>
                      <a:pt x="14730" y="18740"/>
                      <a:pt x="15260" y="18946"/>
                      <a:pt x="15802" y="18946"/>
                    </a:cubicBezTo>
                    <a:cubicBezTo>
                      <a:pt x="17390" y="18946"/>
                      <a:pt x="18682" y="17205"/>
                      <a:pt x="18694" y="15045"/>
                    </a:cubicBezTo>
                    <a:lnTo>
                      <a:pt x="18689" y="15035"/>
                    </a:lnTo>
                    <a:cubicBezTo>
                      <a:pt x="20357" y="14710"/>
                      <a:pt x="21597" y="12765"/>
                      <a:pt x="21597" y="10472"/>
                    </a:cubicBezTo>
                    <a:cubicBezTo>
                      <a:pt x="21597" y="9456"/>
                      <a:pt x="21350" y="8469"/>
                      <a:pt x="20896" y="7663"/>
                    </a:cubicBezTo>
                    <a:lnTo>
                      <a:pt x="20889" y="7661"/>
                    </a:lnTo>
                    <a:cubicBezTo>
                      <a:pt x="21031" y="7208"/>
                      <a:pt x="21105" y="6721"/>
                      <a:pt x="21105" y="6228"/>
                    </a:cubicBezTo>
                    <a:cubicBezTo>
                      <a:pt x="21105" y="4588"/>
                      <a:pt x="20299" y="3150"/>
                      <a:pt x="19139" y="2719"/>
                    </a:cubicBezTo>
                    <a:lnTo>
                      <a:pt x="19148" y="2712"/>
                    </a:lnTo>
                    <a:cubicBezTo>
                      <a:pt x="18940" y="1142"/>
                      <a:pt x="17933" y="0"/>
                      <a:pt x="16758" y="0"/>
                    </a:cubicBezTo>
                    <a:cubicBezTo>
                      <a:pt x="16044" y="-1"/>
                      <a:pt x="15367" y="426"/>
                      <a:pt x="14905" y="1165"/>
                    </a:cubicBezTo>
                    <a:lnTo>
                      <a:pt x="14909" y="1170"/>
                    </a:lnTo>
                    <a:cubicBezTo>
                      <a:pt x="14497" y="432"/>
                      <a:pt x="13855" y="0"/>
                      <a:pt x="13174" y="0"/>
                    </a:cubicBezTo>
                    <a:cubicBezTo>
                      <a:pt x="12347" y="-1"/>
                      <a:pt x="11590" y="637"/>
                      <a:pt x="11221" y="1645"/>
                    </a:cubicBezTo>
                    <a:lnTo>
                      <a:pt x="11229" y="1694"/>
                    </a:lnTo>
                    <a:cubicBezTo>
                      <a:pt x="10730" y="1024"/>
                      <a:pt x="10058" y="650"/>
                      <a:pt x="9358" y="650"/>
                    </a:cubicBezTo>
                    <a:cubicBezTo>
                      <a:pt x="8372" y="649"/>
                      <a:pt x="7466" y="1391"/>
                      <a:pt x="7003" y="2578"/>
                    </a:cubicBezTo>
                    <a:lnTo>
                      <a:pt x="6995" y="2602"/>
                    </a:lnTo>
                    <a:cubicBezTo>
                      <a:pt x="6477" y="2189"/>
                      <a:pt x="5888" y="1972"/>
                      <a:pt x="5288" y="1972"/>
                    </a:cubicBezTo>
                    <a:cubicBezTo>
                      <a:pt x="3423" y="1972"/>
                      <a:pt x="1912" y="4029"/>
                      <a:pt x="1912" y="6567"/>
                    </a:cubicBezTo>
                    <a:cubicBezTo>
                      <a:pt x="1911" y="6774"/>
                      <a:pt x="1922" y="6981"/>
                      <a:pt x="1942" y="7186"/>
                    </a:cubicBezTo>
                    <a:close/>
                  </a:path>
                  <a:path w="21600" h="21600" fill="none" extrusionOk="0">
                    <a:moveTo>
                      <a:pt x="1074" y="12702"/>
                    </a:moveTo>
                    <a:cubicBezTo>
                      <a:pt x="1407" y="12969"/>
                      <a:pt x="1786" y="13109"/>
                      <a:pt x="2172" y="13109"/>
                    </a:cubicBezTo>
                    <a:cubicBezTo>
                      <a:pt x="2228" y="13109"/>
                      <a:pt x="2285" y="13107"/>
                      <a:pt x="2341" y="13101"/>
                    </a:cubicBezTo>
                  </a:path>
                  <a:path w="21600" h="21600" fill="none" extrusionOk="0">
                    <a:moveTo>
                      <a:pt x="2909" y="17629"/>
                    </a:moveTo>
                    <a:cubicBezTo>
                      <a:pt x="3099" y="17599"/>
                      <a:pt x="3285" y="17535"/>
                      <a:pt x="3463" y="17439"/>
                    </a:cubicBezTo>
                  </a:path>
                  <a:path w="21600" h="21600" fill="none" extrusionOk="0">
                    <a:moveTo>
                      <a:pt x="7895" y="18680"/>
                    </a:moveTo>
                    <a:cubicBezTo>
                      <a:pt x="7983" y="18985"/>
                      <a:pt x="8095" y="19277"/>
                      <a:pt x="8229" y="19550"/>
                    </a:cubicBezTo>
                  </a:path>
                  <a:path w="21600" h="21600" fill="none" extrusionOk="0">
                    <a:moveTo>
                      <a:pt x="14267" y="18324"/>
                    </a:moveTo>
                    <a:cubicBezTo>
                      <a:pt x="14336" y="18013"/>
                      <a:pt x="14380" y="17693"/>
                      <a:pt x="14400" y="17370"/>
                    </a:cubicBezTo>
                  </a:path>
                  <a:path w="21600" h="21600" fill="none" extrusionOk="0">
                    <a:moveTo>
                      <a:pt x="18694" y="15045"/>
                    </a:moveTo>
                    <a:cubicBezTo>
                      <a:pt x="18694" y="15034"/>
                      <a:pt x="18695" y="15024"/>
                      <a:pt x="18695" y="15013"/>
                    </a:cubicBezTo>
                    <a:cubicBezTo>
                      <a:pt x="18695" y="13508"/>
                      <a:pt x="18063" y="12136"/>
                      <a:pt x="17069" y="11477"/>
                    </a:cubicBezTo>
                  </a:path>
                  <a:path w="21600" h="21600" fill="none" extrusionOk="0">
                    <a:moveTo>
                      <a:pt x="20165" y="8999"/>
                    </a:moveTo>
                    <a:cubicBezTo>
                      <a:pt x="20479" y="8635"/>
                      <a:pt x="20726" y="8177"/>
                      <a:pt x="20889" y="7661"/>
                    </a:cubicBezTo>
                  </a:path>
                  <a:path w="21600" h="21600" fill="none" extrusionOk="0">
                    <a:moveTo>
                      <a:pt x="19186" y="3344"/>
                    </a:moveTo>
                    <a:cubicBezTo>
                      <a:pt x="19186" y="3328"/>
                      <a:pt x="19187" y="3313"/>
                      <a:pt x="19187" y="3297"/>
                    </a:cubicBezTo>
                    <a:cubicBezTo>
                      <a:pt x="19187" y="3101"/>
                      <a:pt x="19174" y="2905"/>
                      <a:pt x="19148" y="2712"/>
                    </a:cubicBezTo>
                  </a:path>
                  <a:path w="21600" h="21600" fill="none" extrusionOk="0">
                    <a:moveTo>
                      <a:pt x="14905" y="1165"/>
                    </a:moveTo>
                    <a:cubicBezTo>
                      <a:pt x="14754" y="1408"/>
                      <a:pt x="14629" y="1679"/>
                      <a:pt x="14535" y="1971"/>
                    </a:cubicBezTo>
                  </a:path>
                  <a:path w="21600" h="21600" fill="none" extrusionOk="0">
                    <a:moveTo>
                      <a:pt x="11221" y="1645"/>
                    </a:moveTo>
                    <a:cubicBezTo>
                      <a:pt x="11140" y="1866"/>
                      <a:pt x="11080" y="2099"/>
                      <a:pt x="11041" y="2340"/>
                    </a:cubicBezTo>
                  </a:path>
                  <a:path w="21600" h="21600" fill="none" extrusionOk="0">
                    <a:moveTo>
                      <a:pt x="7645" y="3276"/>
                    </a:moveTo>
                    <a:cubicBezTo>
                      <a:pt x="7449" y="3016"/>
                      <a:pt x="7231" y="2790"/>
                      <a:pt x="6995" y="2602"/>
                    </a:cubicBezTo>
                  </a:path>
                  <a:path w="21600" h="21600" fill="none" extrusionOk="0">
                    <a:moveTo>
                      <a:pt x="1942" y="7186"/>
                    </a:moveTo>
                    <a:cubicBezTo>
                      <a:pt x="1966" y="7426"/>
                      <a:pt x="2004" y="7663"/>
                      <a:pt x="2056" y="7895"/>
                    </a:cubicBezTo>
                  </a:path>
                </a:pathLst>
              </a:custGeom>
              <a:solidFill>
                <a:srgbClr val="FFBE7D"/>
              </a:solidFill>
              <a:ln w="9525">
                <a:solidFill>
                  <a:srgbClr val="000000"/>
                </a:solidFill>
                <a:miter lim="800000"/>
                <a:headEnd/>
                <a:tailEnd/>
              </a:ln>
              <a:effectLst>
                <a:outerShdw blurRad="63500" dist="107763" dir="2700000" algn="ctr" rotWithShape="0">
                  <a:srgbClr val="000000">
                    <a:alpha val="74998"/>
                  </a:srgbClr>
                </a:outerShdw>
              </a:effectLst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Times New Roman" charset="0"/>
                </a:endParaRPr>
              </a:p>
            </p:txBody>
          </p:sp>
          <p:sp>
            <p:nvSpPr>
              <p:cNvPr id="13326" name="Line 8"/>
              <p:cNvSpPr>
                <a:spLocks noChangeShapeType="1"/>
              </p:cNvSpPr>
              <p:nvPr/>
            </p:nvSpPr>
            <p:spPr bwMode="auto">
              <a:xfrm flipH="1" flipV="1">
                <a:off x="2592" y="1872"/>
                <a:ext cx="364" cy="43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 type="none" w="sm" len="sm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 anchorCtr="1"/>
              <a:lstStyle/>
              <a:p>
                <a:endParaRPr lang="ko-KR" altLang="en-US"/>
              </a:p>
            </p:txBody>
          </p:sp>
        </p:grpSp>
        <p:sp>
          <p:nvSpPr>
            <p:cNvPr id="13320" name="Text Box 10"/>
            <p:cNvSpPr txBox="1">
              <a:spLocks noChangeArrowheads="1"/>
            </p:cNvSpPr>
            <p:nvPr/>
          </p:nvSpPr>
          <p:spPr bwMode="auto">
            <a:xfrm>
              <a:off x="5943600" y="3200400"/>
              <a:ext cx="404813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 anchorCtr="1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9pPr>
            </a:lstStyle>
            <a:p>
              <a:r>
                <a:rPr lang="en-US" altLang="ko-KR" b="1"/>
                <a:t>V</a:t>
              </a:r>
            </a:p>
          </p:txBody>
        </p:sp>
        <p:sp>
          <p:nvSpPr>
            <p:cNvPr id="13321" name="Text Box 11"/>
            <p:cNvSpPr txBox="1">
              <a:spLocks noChangeArrowheads="1"/>
            </p:cNvSpPr>
            <p:nvPr/>
          </p:nvSpPr>
          <p:spPr bwMode="auto">
            <a:xfrm>
              <a:off x="7391400" y="3429000"/>
              <a:ext cx="404813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 anchorCtr="1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  <a:ea typeface="ＭＳ Ｐゴシック" charset="-128"/>
                </a:defRPr>
              </a:lvl9pPr>
            </a:lstStyle>
            <a:p>
              <a:r>
                <a:rPr lang="en-US" altLang="ko-KR" b="1"/>
                <a:t>R</a:t>
              </a:r>
            </a:p>
          </p:txBody>
        </p:sp>
      </p:grpSp>
      <p:sp>
        <p:nvSpPr>
          <p:cNvPr id="13318" name="Text Box 12"/>
          <p:cNvSpPr txBox="1">
            <a:spLocks noChangeArrowheads="1"/>
          </p:cNvSpPr>
          <p:nvPr/>
        </p:nvSpPr>
        <p:spPr bwMode="auto">
          <a:xfrm>
            <a:off x="609600" y="1665288"/>
            <a:ext cx="5638800" cy="3970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anchorCtr="1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>
              <a:buFont typeface="Arial" charset="0"/>
              <a:buChar char="•"/>
            </a:pPr>
            <a:r>
              <a:rPr lang="en-US" altLang="ko-KR" sz="2800"/>
              <a:t>   Compute  </a:t>
            </a:r>
            <a:r>
              <a:rPr lang="en-US" altLang="ko-KR" sz="2800" b="1"/>
              <a:t>R</a:t>
            </a:r>
            <a:r>
              <a:rPr lang="en-US" altLang="ko-KR" sz="2800"/>
              <a:t> = 2(</a:t>
            </a:r>
            <a:r>
              <a:rPr lang="en-US" altLang="ko-KR" sz="2800" b="1"/>
              <a:t>N</a:t>
            </a:r>
            <a:r>
              <a:rPr lang="en-US" altLang="ko-KR" sz="2800" b="1">
                <a:cs typeface="Times New Roman" pitchFamily="18" charset="0"/>
              </a:rPr>
              <a:t>·V</a:t>
            </a:r>
            <a:r>
              <a:rPr lang="en-US" altLang="ko-KR" sz="2800">
                <a:cs typeface="Times New Roman" pitchFamily="18" charset="0"/>
              </a:rPr>
              <a:t>)</a:t>
            </a:r>
            <a:r>
              <a:rPr lang="en-US" altLang="ko-KR" sz="2800" b="1">
                <a:cs typeface="Times New Roman" pitchFamily="18" charset="0"/>
              </a:rPr>
              <a:t>N</a:t>
            </a:r>
            <a:r>
              <a:rPr lang="en-US" altLang="ko-KR" sz="2800">
                <a:cs typeface="Times New Roman" pitchFamily="18" charset="0"/>
              </a:rPr>
              <a:t>-</a:t>
            </a:r>
            <a:r>
              <a:rPr lang="en-US" altLang="ko-KR" sz="2800" b="1">
                <a:cs typeface="Times New Roman" pitchFamily="18" charset="0"/>
              </a:rPr>
              <a:t>V</a:t>
            </a:r>
          </a:p>
          <a:p>
            <a:pPr>
              <a:buFontTx/>
              <a:buChar char="•"/>
            </a:pPr>
            <a:r>
              <a:rPr lang="en-US" altLang="ko-KR" sz="2800">
                <a:cs typeface="Times New Roman" pitchFamily="18" charset="0"/>
              </a:rPr>
              <a:t>   Object at origin.</a:t>
            </a:r>
          </a:p>
          <a:p>
            <a:endParaRPr lang="en-US" altLang="ko-KR" sz="2800">
              <a:cs typeface="Times New Roman" pitchFamily="18" charset="0"/>
            </a:endParaRPr>
          </a:p>
          <a:p>
            <a:pPr>
              <a:buFontTx/>
              <a:buChar char="•"/>
            </a:pPr>
            <a:r>
              <a:rPr lang="en-US" altLang="ko-KR" sz="2800">
                <a:cs typeface="Times New Roman" pitchFamily="18" charset="0"/>
              </a:rPr>
              <a:t>   Use largest magnitude component of R to determine face of cube.</a:t>
            </a:r>
          </a:p>
          <a:p>
            <a:pPr>
              <a:buFontTx/>
              <a:buChar char="•"/>
            </a:pPr>
            <a:endParaRPr lang="en-US" altLang="ko-KR" sz="2800">
              <a:cs typeface="Times New Roman" pitchFamily="18" charset="0"/>
            </a:endParaRPr>
          </a:p>
          <a:p>
            <a:pPr>
              <a:buFontTx/>
              <a:buChar char="•"/>
            </a:pPr>
            <a:endParaRPr lang="en-US" altLang="ko-KR" sz="2800">
              <a:cs typeface="Times New Roman" pitchFamily="18" charset="0"/>
            </a:endParaRPr>
          </a:p>
          <a:p>
            <a:pPr>
              <a:buFontTx/>
              <a:buChar char="•"/>
            </a:pPr>
            <a:r>
              <a:rPr lang="en-US" altLang="ko-KR" sz="2800">
                <a:cs typeface="Times New Roman" pitchFamily="18" charset="0"/>
              </a:rPr>
              <a:t>   Other two components give texture       coordinates.</a:t>
            </a:r>
          </a:p>
        </p:txBody>
      </p:sp>
    </p:spTree>
    <p:extLst>
      <p:ext uri="{BB962C8B-B14F-4D97-AF65-F5344CB8AC3E}">
        <p14:creationId xmlns:p14="http://schemas.microsoft.com/office/powerpoint/2010/main" val="33971727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>
                <a:ea typeface="굴림" charset="-127"/>
              </a:rPr>
              <a:t>Example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8229600" cy="4343400"/>
          </a:xfrm>
        </p:spPr>
        <p:txBody>
          <a:bodyPr/>
          <a:lstStyle/>
          <a:p>
            <a:pPr eaLnBrk="1" hangingPunct="1"/>
            <a:r>
              <a:rPr lang="en-US" altLang="ko-KR" sz="2400" b="1">
                <a:ea typeface="굴림" charset="-127"/>
              </a:rPr>
              <a:t>R</a:t>
            </a:r>
            <a:r>
              <a:rPr lang="en-US" altLang="ko-KR" sz="2400">
                <a:ea typeface="굴림" charset="-127"/>
              </a:rPr>
              <a:t> = (-4, 3, -1). Same as </a:t>
            </a:r>
            <a:r>
              <a:rPr lang="en-US" altLang="ko-KR" sz="2400" b="1">
                <a:ea typeface="굴림" charset="-127"/>
              </a:rPr>
              <a:t>R</a:t>
            </a:r>
            <a:r>
              <a:rPr lang="en-US" altLang="ko-KR" sz="2400">
                <a:ea typeface="굴림" charset="-127"/>
              </a:rPr>
              <a:t> = (-1, 0.75, -0.25)</a:t>
            </a:r>
          </a:p>
          <a:p>
            <a:pPr eaLnBrk="1" hangingPunct="1"/>
            <a:endParaRPr lang="en-US" altLang="ko-KR" sz="2400">
              <a:ea typeface="굴림" charset="-127"/>
            </a:endParaRPr>
          </a:p>
          <a:p>
            <a:pPr eaLnBrk="1" hangingPunct="1"/>
            <a:r>
              <a:rPr lang="en-US" altLang="ko-KR" sz="2400">
                <a:ea typeface="굴림" charset="-127"/>
              </a:rPr>
              <a:t>Use face x = -1 and  y = 0.75,  z = -0.25</a:t>
            </a:r>
          </a:p>
          <a:p>
            <a:pPr eaLnBrk="1" hangingPunct="1"/>
            <a:endParaRPr lang="en-US" altLang="ko-KR" sz="2400">
              <a:ea typeface="굴림" charset="-127"/>
            </a:endParaRPr>
          </a:p>
          <a:p>
            <a:pPr eaLnBrk="1" hangingPunct="1"/>
            <a:r>
              <a:rPr lang="en-US" altLang="ko-KR" sz="2400">
                <a:ea typeface="굴림" charset="-127"/>
              </a:rPr>
              <a:t>Not quite right since cube defined by x, y, z = ± 1 rather than [0, 1] range needed for texture coordinates.</a:t>
            </a:r>
          </a:p>
          <a:p>
            <a:pPr eaLnBrk="1" hangingPunct="1"/>
            <a:endParaRPr lang="en-US" altLang="ko-KR" sz="2400">
              <a:ea typeface="굴림" charset="-127"/>
            </a:endParaRPr>
          </a:p>
          <a:p>
            <a:pPr eaLnBrk="1" hangingPunct="1"/>
            <a:r>
              <a:rPr lang="en-US" altLang="ko-KR" sz="2400">
                <a:ea typeface="굴림" charset="-127"/>
              </a:rPr>
              <a:t>Remap by s = ½ + ½ y,  t = ½ + ½ z </a:t>
            </a:r>
          </a:p>
          <a:p>
            <a:pPr eaLnBrk="1" hangingPunct="1"/>
            <a:r>
              <a:rPr lang="en-US" altLang="ko-KR" sz="2400">
                <a:ea typeface="굴림" charset="-127"/>
              </a:rPr>
              <a:t>Hence, s =0.875, t = 0.375</a:t>
            </a:r>
          </a:p>
        </p:txBody>
      </p:sp>
      <p:sp>
        <p:nvSpPr>
          <p:cNvPr id="14341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1" algn="ctr"/>
            <a:fld id="{CDDD20FB-220E-48CD-8E90-9C8E141839B3}" type="slidenum">
              <a:rPr lang="es-ES" altLang="ko-KR"/>
              <a:pPr lvl="1" algn="ctr"/>
              <a:t>25</a:t>
            </a:fld>
            <a:endParaRPr lang="es-ES" altLang="ko-KR"/>
          </a:p>
        </p:txBody>
      </p:sp>
    </p:spTree>
    <p:extLst>
      <p:ext uri="{BB962C8B-B14F-4D97-AF65-F5344CB8AC3E}">
        <p14:creationId xmlns:p14="http://schemas.microsoft.com/office/powerpoint/2010/main" val="25457180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>
                <a:ea typeface="굴림" charset="-127"/>
              </a:rPr>
              <a:t>Issues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ko-KR" sz="2400" dirty="0">
                <a:ea typeface="굴림" charset="-127"/>
              </a:rPr>
              <a:t>Must assume environment is very far from object (equivalent to the difference between near and distant lights).</a:t>
            </a:r>
          </a:p>
          <a:p>
            <a:pPr eaLnBrk="1" hangingPunct="1"/>
            <a:endParaRPr lang="en-US" altLang="ko-KR" sz="2400" dirty="0">
              <a:ea typeface="굴림" charset="-127"/>
            </a:endParaRPr>
          </a:p>
          <a:p>
            <a:pPr eaLnBrk="1" hangingPunct="1"/>
            <a:r>
              <a:rPr lang="en-US" altLang="ko-KR" sz="2400" dirty="0">
                <a:ea typeface="굴림" charset="-127"/>
              </a:rPr>
              <a:t>Object cannot be concave (no self reflections possible).</a:t>
            </a:r>
          </a:p>
          <a:p>
            <a:pPr eaLnBrk="1" hangingPunct="1"/>
            <a:endParaRPr lang="en-US" altLang="ko-KR" sz="2400" dirty="0">
              <a:ea typeface="굴림" charset="-127"/>
            </a:endParaRPr>
          </a:p>
          <a:p>
            <a:pPr eaLnBrk="1" hangingPunct="1"/>
            <a:r>
              <a:rPr lang="en-US" altLang="ko-KR" sz="2400" dirty="0">
                <a:ea typeface="굴림" charset="-127"/>
              </a:rPr>
              <a:t>No reflections between objects.</a:t>
            </a:r>
          </a:p>
          <a:p>
            <a:pPr eaLnBrk="1" hangingPunct="1"/>
            <a:endParaRPr lang="en-US" altLang="ko-KR" sz="2400" dirty="0">
              <a:ea typeface="굴림" charset="-127"/>
            </a:endParaRPr>
          </a:p>
          <a:p>
            <a:pPr eaLnBrk="1" hangingPunct="1"/>
            <a:r>
              <a:rPr lang="en-US" altLang="ko-KR" sz="2400" dirty="0">
                <a:ea typeface="굴림" charset="-127"/>
              </a:rPr>
              <a:t>Need a reflection map for each object.</a:t>
            </a:r>
          </a:p>
          <a:p>
            <a:pPr eaLnBrk="1" hangingPunct="1"/>
            <a:endParaRPr lang="en-US" altLang="ko-KR" sz="2400" dirty="0">
              <a:ea typeface="굴림" charset="-127"/>
            </a:endParaRPr>
          </a:p>
        </p:txBody>
      </p:sp>
      <p:sp>
        <p:nvSpPr>
          <p:cNvPr id="9221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1" algn="ctr"/>
            <a:fld id="{32F32C39-3E23-435D-9881-257D46B6E8E7}" type="slidenum">
              <a:rPr lang="es-ES" altLang="ko-KR"/>
              <a:pPr lvl="1" algn="ctr"/>
              <a:t>26</a:t>
            </a:fld>
            <a:endParaRPr lang="es-ES" altLang="ko-KR"/>
          </a:p>
        </p:txBody>
      </p:sp>
    </p:spTree>
    <p:extLst>
      <p:ext uri="{BB962C8B-B14F-4D97-AF65-F5344CB8AC3E}">
        <p14:creationId xmlns:p14="http://schemas.microsoft.com/office/powerpoint/2010/main" val="37892928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>
                <a:ea typeface="굴림" charset="-127"/>
              </a:rPr>
              <a:t>OpenGL Implementation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8229600" cy="4343400"/>
          </a:xfrm>
        </p:spPr>
        <p:txBody>
          <a:bodyPr/>
          <a:lstStyle/>
          <a:p>
            <a:pPr eaLnBrk="1" hangingPunct="1"/>
            <a:r>
              <a:rPr lang="en-US" altLang="ko-KR" dirty="0">
                <a:ea typeface="굴림" charset="-127"/>
              </a:rPr>
              <a:t>OpenGL supports spherical and cube maps.</a:t>
            </a:r>
          </a:p>
          <a:p>
            <a:pPr eaLnBrk="1" hangingPunct="1"/>
            <a:endParaRPr lang="en-US" altLang="ko-KR" dirty="0">
              <a:ea typeface="굴림" charset="-127"/>
            </a:endParaRPr>
          </a:p>
          <a:p>
            <a:pPr eaLnBrk="1" hangingPunct="1"/>
            <a:r>
              <a:rPr lang="en-US" altLang="ko-KR" dirty="0">
                <a:ea typeface="굴림" charset="-127"/>
              </a:rPr>
              <a:t>First, form map :</a:t>
            </a:r>
          </a:p>
          <a:p>
            <a:pPr lvl="1" eaLnBrk="1" hangingPunct="1"/>
            <a:r>
              <a:rPr lang="en-US" altLang="ko-KR" dirty="0">
                <a:ea typeface="굴림" charset="-127"/>
              </a:rPr>
              <a:t>Use images from a real camera.</a:t>
            </a:r>
          </a:p>
          <a:p>
            <a:pPr lvl="1" eaLnBrk="1" hangingPunct="1"/>
            <a:r>
              <a:rPr lang="en-US" altLang="ko-KR" dirty="0">
                <a:ea typeface="굴림" charset="-127"/>
              </a:rPr>
              <a:t>Form images with OpenGL.</a:t>
            </a:r>
          </a:p>
          <a:p>
            <a:pPr lvl="1" eaLnBrk="1" hangingPunct="1"/>
            <a:endParaRPr lang="en-US" altLang="ko-KR" dirty="0">
              <a:ea typeface="굴림" charset="-127"/>
            </a:endParaRPr>
          </a:p>
          <a:p>
            <a:pPr eaLnBrk="1" hangingPunct="1"/>
            <a:r>
              <a:rPr lang="en-US" altLang="ko-KR" dirty="0">
                <a:ea typeface="굴림" charset="-127"/>
              </a:rPr>
              <a:t>Texture map it on to object.</a:t>
            </a:r>
          </a:p>
        </p:txBody>
      </p:sp>
      <p:sp>
        <p:nvSpPr>
          <p:cNvPr id="10245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1" algn="ctr"/>
            <a:fld id="{0DF667AA-E73E-474B-A871-2A7EE92E188A}" type="slidenum">
              <a:rPr lang="es-ES" altLang="ko-KR"/>
              <a:pPr lvl="1" algn="ctr"/>
              <a:t>27</a:t>
            </a:fld>
            <a:endParaRPr lang="es-ES" altLang="ko-KR"/>
          </a:p>
        </p:txBody>
      </p:sp>
    </p:spTree>
    <p:extLst>
      <p:ext uri="{BB962C8B-B14F-4D97-AF65-F5344CB8AC3E}">
        <p14:creationId xmlns:p14="http://schemas.microsoft.com/office/powerpoint/2010/main" val="22714512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 err="1">
                <a:ea typeface="굴림" charset="-127"/>
              </a:rPr>
              <a:t>Cubemap</a:t>
            </a:r>
            <a:r>
              <a:rPr lang="en-US" altLang="ko-KR" dirty="0">
                <a:ea typeface="굴림" charset="-127"/>
              </a:rPr>
              <a:t> in OpenGL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371600"/>
            <a:ext cx="8229600" cy="5181600"/>
          </a:xfrm>
        </p:spPr>
        <p:txBody>
          <a:bodyPr/>
          <a:lstStyle/>
          <a:p>
            <a:pPr eaLnBrk="1" hangingPunct="1"/>
            <a:r>
              <a:rPr lang="en-US" altLang="ko-KR" sz="2000" b="1" dirty="0">
                <a:ea typeface="굴림" charset="-127"/>
              </a:rPr>
              <a:t>Preparation: </a:t>
            </a:r>
            <a:r>
              <a:rPr lang="en-US" altLang="ko-KR" sz="2000" dirty="0">
                <a:ea typeface="굴림" charset="-127"/>
              </a:rPr>
              <a:t>Make one texture object out of the six images.</a:t>
            </a:r>
            <a:endParaRPr lang="en-US" altLang="ko-KR" sz="2000" b="1" dirty="0">
              <a:ea typeface="굴림" charset="-127"/>
            </a:endParaRPr>
          </a:p>
          <a:p>
            <a:pPr eaLnBrk="1" hangingPunct="1"/>
            <a:endParaRPr lang="en-US" altLang="ko-KR" sz="2000" b="1" dirty="0">
              <a:ea typeface="굴림" charset="-127"/>
            </a:endParaRPr>
          </a:p>
          <a:p>
            <a:pPr eaLnBrk="1" hangingPunct="1"/>
            <a:endParaRPr lang="en-US" altLang="ko-KR" sz="2000" b="1" dirty="0">
              <a:ea typeface="굴림" charset="-127"/>
            </a:endParaRPr>
          </a:p>
          <a:p>
            <a:pPr eaLnBrk="1" hangingPunct="1"/>
            <a:endParaRPr lang="en-US" altLang="ko-KR" sz="2000" b="1" dirty="0">
              <a:ea typeface="굴림" charset="-127"/>
            </a:endParaRPr>
          </a:p>
          <a:p>
            <a:pPr eaLnBrk="1" hangingPunct="1"/>
            <a:endParaRPr lang="en-US" altLang="ko-KR" sz="2000" b="1" dirty="0">
              <a:ea typeface="굴림" charset="-127"/>
            </a:endParaRPr>
          </a:p>
          <a:p>
            <a:pPr eaLnBrk="1" hangingPunct="1"/>
            <a:endParaRPr lang="en-US" altLang="ko-KR" sz="2000" b="1" dirty="0">
              <a:ea typeface="굴림" charset="-127"/>
            </a:endParaRPr>
          </a:p>
          <a:p>
            <a:pPr eaLnBrk="1" hangingPunct="1"/>
            <a:r>
              <a:rPr lang="en-US" altLang="ko-KR" sz="2000" b="1" dirty="0">
                <a:ea typeface="굴림" charset="-127"/>
              </a:rPr>
              <a:t>Load 6 Images (image1, image2, … image 6) and send it to GPU</a:t>
            </a:r>
          </a:p>
          <a:p>
            <a:pPr eaLnBrk="1" hangingPunct="1"/>
            <a:endParaRPr lang="en-US" altLang="ko-KR" sz="2800" dirty="0">
              <a:ea typeface="굴림" charset="-127"/>
            </a:endParaRPr>
          </a:p>
          <a:p>
            <a:pPr eaLnBrk="1" hangingPunct="1"/>
            <a:endParaRPr lang="en-US" altLang="ko-KR" sz="2800" dirty="0">
              <a:ea typeface="굴림" charset="-127"/>
            </a:endParaRPr>
          </a:p>
          <a:p>
            <a:pPr eaLnBrk="1" hangingPunct="1"/>
            <a:r>
              <a:rPr lang="en-US" altLang="ko-KR" sz="2000" b="1" dirty="0">
                <a:ea typeface="굴림" charset="-127"/>
              </a:rPr>
              <a:t>Same for other five images.</a:t>
            </a:r>
          </a:p>
          <a:p>
            <a:pPr eaLnBrk="1" hangingPunct="1"/>
            <a:endParaRPr lang="en-US" altLang="ko-KR" sz="2800" b="1" dirty="0">
              <a:ea typeface="굴림" charset="-127"/>
            </a:endParaRPr>
          </a:p>
        </p:txBody>
      </p:sp>
      <p:sp>
        <p:nvSpPr>
          <p:cNvPr id="15365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1" algn="ctr"/>
            <a:fld id="{2940FB85-0C76-428A-B34D-7E520082F642}" type="slidenum">
              <a:rPr lang="es-ES" altLang="ko-KR"/>
              <a:pPr lvl="1" algn="ctr"/>
              <a:t>28</a:t>
            </a:fld>
            <a:endParaRPr lang="es-ES" altLang="ko-KR"/>
          </a:p>
        </p:txBody>
      </p:sp>
      <p:sp>
        <p:nvSpPr>
          <p:cNvPr id="2" name="TextBox 1"/>
          <p:cNvSpPr txBox="1"/>
          <p:nvPr/>
        </p:nvSpPr>
        <p:spPr>
          <a:xfrm>
            <a:off x="1143000" y="1752600"/>
            <a:ext cx="7315200" cy="147732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GLuint</a:t>
            </a:r>
            <a:r>
              <a:rPr lang="en-US" altLang="ko-KR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cubeMap</a:t>
            </a:r>
            <a:r>
              <a:rPr lang="en-US" altLang="ko-KR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altLang="ko-KR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glGenTextures</a:t>
            </a:r>
            <a:r>
              <a:rPr lang="en-US" altLang="ko-KR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(1, &amp;</a:t>
            </a:r>
            <a:r>
              <a:rPr lang="en-US" altLang="ko-KR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cubeMap</a:t>
            </a:r>
            <a:r>
              <a:rPr lang="en-US" altLang="ko-KR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endParaRPr lang="ko-KR" altLang="en-US" sz="1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glActiveTexture</a:t>
            </a:r>
            <a:r>
              <a:rPr lang="en-US" altLang="ko-KR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(GL_TEXTURE0);</a:t>
            </a:r>
          </a:p>
          <a:p>
            <a:r>
              <a:rPr lang="en-US" altLang="ko-KR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glBindTexture</a:t>
            </a:r>
            <a:r>
              <a:rPr lang="en-US" altLang="ko-KR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ko-KR" sz="1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GL_TEXTURE_CUBE_MAP</a:t>
            </a:r>
            <a:r>
              <a:rPr lang="en-US" altLang="ko-KR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ko-KR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cubeMap</a:t>
            </a:r>
            <a:r>
              <a:rPr lang="en-US" altLang="ko-KR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143000" y="4038600"/>
            <a:ext cx="7215437" cy="92333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glTexImage2D(</a:t>
            </a:r>
            <a:r>
              <a:rPr lang="en-US" altLang="ko-KR" sz="1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GL_TEXTURE_CUBE_MAP_POSITIVE_X</a:t>
            </a:r>
            <a:r>
              <a:rPr lang="en-US" altLang="ko-KR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</a:p>
          <a:p>
            <a:r>
              <a:rPr lang="en-US" altLang="ko-KR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level, GL_RGB, width, height, border, </a:t>
            </a:r>
          </a:p>
          <a:p>
            <a:r>
              <a:rPr lang="en-US" altLang="ko-KR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GL_RGB, GL_UNSIGNED_BYTE, image1);</a:t>
            </a:r>
            <a:endParaRPr lang="ko-KR" altLang="en-US" sz="1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04589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>
                <a:ea typeface="굴림" charset="-127"/>
              </a:rPr>
              <a:t>OpenGL Cube Map (cont)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8229600" cy="4267200"/>
          </a:xfrm>
        </p:spPr>
        <p:txBody>
          <a:bodyPr/>
          <a:lstStyle/>
          <a:p>
            <a:pPr eaLnBrk="1" hangingPunct="1"/>
            <a:r>
              <a:rPr lang="en-US" altLang="ko-KR" sz="2400" dirty="0">
                <a:ea typeface="굴림" charset="-127"/>
              </a:rPr>
              <a:t>Parameters apply to all six images.</a:t>
            </a:r>
          </a:p>
          <a:p>
            <a:pPr eaLnBrk="1" hangingPunct="1"/>
            <a:endParaRPr lang="en-US" altLang="ko-KR" sz="2400" dirty="0">
              <a:ea typeface="굴림" charset="-127"/>
            </a:endParaRPr>
          </a:p>
          <a:p>
            <a:pPr eaLnBrk="1" hangingPunct="1"/>
            <a:endParaRPr lang="en-US" altLang="ko-KR" sz="2400" dirty="0">
              <a:ea typeface="굴림" charset="-127"/>
            </a:endParaRPr>
          </a:p>
          <a:p>
            <a:pPr eaLnBrk="1" hangingPunct="1"/>
            <a:r>
              <a:rPr lang="en-US" altLang="ko-KR" sz="2400" dirty="0">
                <a:ea typeface="굴림" charset="-127"/>
              </a:rPr>
              <a:t>Same for t and r.</a:t>
            </a:r>
          </a:p>
          <a:p>
            <a:pPr eaLnBrk="1" hangingPunct="1"/>
            <a:r>
              <a:rPr lang="en-US" altLang="ko-KR" sz="2400" dirty="0">
                <a:ea typeface="굴림" charset="-127"/>
              </a:rPr>
              <a:t>Note that texture coordinates are in 3D space (s, t, r).</a:t>
            </a:r>
          </a:p>
          <a:p>
            <a:pPr eaLnBrk="1" hangingPunct="1"/>
            <a:r>
              <a:rPr lang="en-US" altLang="ko-KR" sz="2400" dirty="0">
                <a:ea typeface="굴림" charset="-127"/>
              </a:rPr>
              <a:t>Set the filtering options too. </a:t>
            </a:r>
          </a:p>
        </p:txBody>
      </p:sp>
      <p:sp>
        <p:nvSpPr>
          <p:cNvPr id="16389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1" algn="ctr"/>
            <a:fld id="{F58B5842-7039-46A6-8F4D-2E57D0A20CC0}" type="slidenum">
              <a:rPr lang="es-ES" altLang="ko-KR"/>
              <a:pPr lvl="1" algn="ctr"/>
              <a:t>29</a:t>
            </a:fld>
            <a:endParaRPr lang="es-ES" altLang="ko-KR"/>
          </a:p>
        </p:txBody>
      </p:sp>
      <p:sp>
        <p:nvSpPr>
          <p:cNvPr id="5" name="TextBox 4"/>
          <p:cNvSpPr txBox="1"/>
          <p:nvPr/>
        </p:nvSpPr>
        <p:spPr>
          <a:xfrm>
            <a:off x="1109796" y="2133600"/>
            <a:ext cx="7272204" cy="64633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glTexParameteri</a:t>
            </a:r>
            <a:r>
              <a:rPr lang="en-US" altLang="ko-KR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(GL_TEXTURE_CUBE_MAP, </a:t>
            </a:r>
          </a:p>
          <a:p>
            <a:r>
              <a:rPr lang="en-US" altLang="ko-KR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GL_TEXTURE_MAP_WRAP_S, GL_REPEAT);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012311" y="4419600"/>
            <a:ext cx="7353295" cy="147732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ko-KR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glTexParameteri</a:t>
            </a:r>
            <a:r>
              <a:rPr lang="en-US" altLang="ko-KR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(GL_TEXTURE_CUBE_MAP, </a:t>
            </a:r>
          </a:p>
          <a:p>
            <a:r>
              <a:rPr lang="en-US" altLang="ko-KR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GL_TEXTURE_MAG_FILTER, GL_LINEAR);</a:t>
            </a:r>
          </a:p>
          <a:p>
            <a:r>
              <a:rPr lang="en-US" altLang="ko-KR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glTexParameteri</a:t>
            </a:r>
            <a:r>
              <a:rPr lang="en-US" altLang="ko-KR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(GL_TEXTURE_CUBE_MAP, </a:t>
            </a:r>
          </a:p>
          <a:p>
            <a:r>
              <a:rPr lang="en-US" altLang="ko-KR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    GL_TEXTURE_MIN_FILTER, GL_LINEAR);</a:t>
            </a:r>
          </a:p>
          <a:p>
            <a:endParaRPr lang="ko-KR" altLang="en-US" sz="1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92915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Multi-Texturing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5800" y="1524000"/>
            <a:ext cx="8534400" cy="4724400"/>
          </a:xfrm>
        </p:spPr>
        <p:txBody>
          <a:bodyPr/>
          <a:lstStyle/>
          <a:p>
            <a:r>
              <a:rPr lang="en-US" altLang="ko-KR" dirty="0"/>
              <a:t>Apply multiple textures at the same surface: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1">
              <a:defRPr/>
            </a:pPr>
            <a:fld id="{418E68E5-55C4-422C-967B-558BEE9A3FD5}" type="slidenum">
              <a:rPr lang="es-ES" altLang="ko-KR" smtClean="0"/>
              <a:pPr lvl="1">
                <a:defRPr/>
              </a:pPr>
              <a:t>3</a:t>
            </a:fld>
            <a:endParaRPr lang="es-ES" altLang="ko-KR"/>
          </a:p>
        </p:txBody>
      </p:sp>
      <p:pic>
        <p:nvPicPr>
          <p:cNvPr id="1026" name="Picture 2" descr="D:\earthmap_dif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637367"/>
            <a:ext cx="3657600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D:\cloud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133" y="4724400"/>
            <a:ext cx="3640667" cy="1820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user\Desktop\test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95" t="29889" r="25758" b="25263"/>
          <a:stretch/>
        </p:blipFill>
        <p:spPr bwMode="auto">
          <a:xfrm>
            <a:off x="5562600" y="2887133"/>
            <a:ext cx="3254802" cy="3158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오른쪽 화살표 5"/>
          <p:cNvSpPr/>
          <p:nvPr/>
        </p:nvSpPr>
        <p:spPr bwMode="auto">
          <a:xfrm>
            <a:off x="4191000" y="4114800"/>
            <a:ext cx="1143000" cy="990600"/>
          </a:xfrm>
          <a:prstGeom prst="rightArrow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86804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dirty="0">
                <a:ea typeface="굴림" charset="-127"/>
              </a:rPr>
              <a:t>In Fragment </a:t>
            </a:r>
            <a:r>
              <a:rPr lang="en-US" altLang="ko-KR" dirty="0" err="1">
                <a:ea typeface="굴림" charset="-127"/>
              </a:rPr>
              <a:t>Shader</a:t>
            </a:r>
            <a:endParaRPr lang="en-US" altLang="ko-KR" dirty="0">
              <a:ea typeface="굴림" charset="-127"/>
            </a:endParaRPr>
          </a:p>
        </p:txBody>
      </p:sp>
      <p:sp>
        <p:nvSpPr>
          <p:cNvPr id="2048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ko-KR" sz="2400" dirty="0">
                <a:ea typeface="굴림" charset="-127"/>
              </a:rPr>
              <a:t>Using uniform variable of “</a:t>
            </a:r>
            <a:r>
              <a:rPr lang="en-US" altLang="ko-KR" sz="2400" dirty="0" err="1">
                <a:solidFill>
                  <a:srgbClr val="FF0000"/>
                </a:solidFill>
                <a:ea typeface="굴림" charset="-127"/>
              </a:rPr>
              <a:t>samplerCube</a:t>
            </a:r>
            <a:r>
              <a:rPr lang="en-US" altLang="ko-KR" sz="2400" dirty="0">
                <a:ea typeface="굴림" charset="-127"/>
              </a:rPr>
              <a:t>”</a:t>
            </a:r>
          </a:p>
        </p:txBody>
      </p:sp>
      <p:sp>
        <p:nvSpPr>
          <p:cNvPr id="20485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1" algn="ctr"/>
            <a:fld id="{947BDAE7-771E-46FE-83BF-AE7225813153}" type="slidenum">
              <a:rPr lang="es-ES" altLang="ko-KR"/>
              <a:pPr lvl="1" algn="ctr"/>
              <a:t>30</a:t>
            </a:fld>
            <a:endParaRPr lang="es-ES" altLang="ko-KR"/>
          </a:p>
        </p:txBody>
      </p:sp>
      <p:sp>
        <p:nvSpPr>
          <p:cNvPr id="2" name="TextBox 1"/>
          <p:cNvSpPr txBox="1"/>
          <p:nvPr/>
        </p:nvSpPr>
        <p:spPr>
          <a:xfrm>
            <a:off x="1219200" y="2362200"/>
            <a:ext cx="6705600" cy="347787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#version 430</a:t>
            </a:r>
          </a:p>
          <a:p>
            <a:endParaRPr lang="ko-KR" alt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in  vec4 </a:t>
            </a:r>
            <a:r>
              <a:rPr lang="en-US" altLang="ko-KR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dir</a:t>
            </a:r>
            <a:r>
              <a:rPr lang="en-US" altLang="ko-KR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altLang="ko-KR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out vec4 </a:t>
            </a:r>
            <a:r>
              <a:rPr lang="en-US" altLang="ko-KR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fColor</a:t>
            </a:r>
            <a:r>
              <a:rPr lang="en-US" altLang="ko-KR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endParaRPr lang="ko-KR" alt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uniform </a:t>
            </a:r>
            <a:r>
              <a:rPr lang="en-US" altLang="ko-KR" sz="20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samplerCube</a:t>
            </a:r>
            <a:r>
              <a:rPr lang="en-US" altLang="ko-KR" sz="2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ko-KR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uCubeTex</a:t>
            </a:r>
            <a:r>
              <a:rPr lang="en-US" altLang="ko-KR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endParaRPr lang="ko-KR" altLang="en-US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void main()</a:t>
            </a:r>
          </a:p>
          <a:p>
            <a:r>
              <a:rPr lang="en-US" altLang="ko-KR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altLang="ko-KR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altLang="ko-KR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fColor</a:t>
            </a:r>
            <a:r>
              <a:rPr lang="en-US" altLang="ko-KR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ko-KR" sz="2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texture</a:t>
            </a:r>
            <a:r>
              <a:rPr lang="en-US" altLang="ko-KR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ko-KR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uCubeTex</a:t>
            </a:r>
            <a:r>
              <a:rPr lang="en-US" altLang="ko-KR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ko-KR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dir</a:t>
            </a:r>
            <a:r>
              <a:rPr lang="en-US" altLang="ko-KR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altLang="ko-KR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463199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Reflection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lvl="1"/>
            <a:fld id="{B5D66CDB-3FB7-411A-A50B-1DCC751ABB44}" type="slidenum">
              <a:rPr lang="es-ES" altLang="ko-KR" smtClean="0"/>
              <a:pPr lvl="1"/>
              <a:t>31</a:t>
            </a:fld>
            <a:endParaRPr lang="es-ES" altLang="ko-KR"/>
          </a:p>
        </p:txBody>
      </p:sp>
      <p:pic>
        <p:nvPicPr>
          <p:cNvPr id="10242" name="Picture 2" descr="https://encrypted-tbn1.gstatic.com/images?q=tbn:ANd9GcTEYokj_O_2IwsbNbfQDAv3sCcp6gAq-UVtrhQ5khyGB3Z5u-dI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1971676"/>
            <a:ext cx="2894529" cy="217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 descr="https://encrypted-tbn1.gstatic.com/images?q=tbn:ANd9GcQ7fUFzS4TxjfPCcV_dXYMAiIB1gNr6uYTUzD9PLHUTdTMg1o5S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2209800"/>
            <a:ext cx="2425275" cy="1933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1641625" y="4343400"/>
            <a:ext cx="21900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/>
              <a:t>R</a:t>
            </a:r>
            <a:r>
              <a:rPr lang="en-US" altLang="ko-KR" dirty="0"/>
              <a:t> = 2(</a:t>
            </a:r>
            <a:r>
              <a:rPr lang="en-US" altLang="ko-KR" b="1" dirty="0"/>
              <a:t>N</a:t>
            </a:r>
            <a:r>
              <a:rPr lang="en-US" altLang="ko-KR" b="1" dirty="0">
                <a:cs typeface="Times New Roman" pitchFamily="18" charset="0"/>
              </a:rPr>
              <a:t>·V</a:t>
            </a:r>
            <a:r>
              <a:rPr lang="en-US" altLang="ko-KR" dirty="0">
                <a:cs typeface="Times New Roman" pitchFamily="18" charset="0"/>
              </a:rPr>
              <a:t>)</a:t>
            </a:r>
            <a:r>
              <a:rPr lang="en-US" altLang="ko-KR" b="1" dirty="0">
                <a:cs typeface="Times New Roman" pitchFamily="18" charset="0"/>
              </a:rPr>
              <a:t>N</a:t>
            </a:r>
            <a:r>
              <a:rPr lang="en-US" altLang="ko-KR" dirty="0">
                <a:cs typeface="Times New Roman" pitchFamily="18" charset="0"/>
              </a:rPr>
              <a:t>-</a:t>
            </a:r>
            <a:r>
              <a:rPr lang="en-US" altLang="ko-KR" b="1" dirty="0">
                <a:cs typeface="Times New Roman" pitchFamily="18" charset="0"/>
              </a:rPr>
              <a:t>V</a:t>
            </a:r>
          </a:p>
        </p:txBody>
      </p:sp>
    </p:spTree>
    <p:extLst>
      <p:ext uri="{BB962C8B-B14F-4D97-AF65-F5344CB8AC3E}">
        <p14:creationId xmlns:p14="http://schemas.microsoft.com/office/powerpoint/2010/main" val="6941767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 Fragment </a:t>
            </a:r>
            <a:r>
              <a:rPr lang="en-US" altLang="ko-KR" dirty="0" err="1"/>
              <a:t>Shader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lvl="1"/>
            <a:fld id="{B5D66CDB-3FB7-411A-A50B-1DCC751ABB44}" type="slidenum">
              <a:rPr lang="es-ES" altLang="ko-KR" smtClean="0"/>
              <a:pPr lvl="1"/>
              <a:t>32</a:t>
            </a:fld>
            <a:endParaRPr lang="es-ES" altLang="ko-KR"/>
          </a:p>
        </p:txBody>
      </p:sp>
      <p:sp>
        <p:nvSpPr>
          <p:cNvPr id="6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eaLnBrk="1" hangingPunct="1"/>
            <a:r>
              <a:rPr lang="en-US" altLang="ko-KR" sz="2400" dirty="0">
                <a:ea typeface="굴림" charset="-127"/>
              </a:rPr>
              <a:t>Using the function “</a:t>
            </a:r>
            <a:r>
              <a:rPr lang="en-US" altLang="ko-KR" sz="2400" dirty="0">
                <a:solidFill>
                  <a:srgbClr val="FF0000"/>
                </a:solidFill>
                <a:ea typeface="굴림" charset="-127"/>
              </a:rPr>
              <a:t>reflect</a:t>
            </a:r>
            <a:r>
              <a:rPr lang="en-US" altLang="ko-KR" sz="2400" dirty="0">
                <a:ea typeface="굴림" charset="-127"/>
              </a:rPr>
              <a:t>”</a:t>
            </a:r>
          </a:p>
          <a:p>
            <a:pPr eaLnBrk="1" hangingPunct="1"/>
            <a:endParaRPr lang="en-US" altLang="ko-KR" sz="2400" dirty="0">
              <a:ea typeface="굴림" charset="-127"/>
            </a:endParaRPr>
          </a:p>
          <a:p>
            <a:pPr eaLnBrk="1" hangingPunct="1"/>
            <a:endParaRPr lang="en-US" altLang="ko-KR" sz="2400" dirty="0">
              <a:ea typeface="굴림" charset="-127"/>
            </a:endParaRPr>
          </a:p>
          <a:p>
            <a:pPr eaLnBrk="1" hangingPunct="1"/>
            <a:endParaRPr lang="en-US" altLang="ko-KR" sz="2400" dirty="0">
              <a:ea typeface="굴림" charset="-127"/>
            </a:endParaRPr>
          </a:p>
          <a:p>
            <a:pPr eaLnBrk="1" hangingPunct="1"/>
            <a:endParaRPr lang="en-US" altLang="ko-KR" sz="2400" dirty="0">
              <a:ea typeface="굴림" charset="-127"/>
            </a:endParaRPr>
          </a:p>
          <a:p>
            <a:pPr eaLnBrk="1" hangingPunct="1"/>
            <a:r>
              <a:rPr lang="en-US" altLang="ko-KR" sz="2400" dirty="0" err="1">
                <a:ea typeface="굴림" charset="-127"/>
              </a:rPr>
              <a:t>view_dir</a:t>
            </a:r>
            <a:r>
              <a:rPr lang="en-US" altLang="ko-KR" sz="2400" dirty="0">
                <a:ea typeface="굴림" charset="-127"/>
              </a:rPr>
              <a:t>:  direction from the eye to the position </a:t>
            </a:r>
            <a:br>
              <a:rPr lang="en-US" altLang="ko-KR" sz="2400" dirty="0">
                <a:ea typeface="굴림" charset="-127"/>
              </a:rPr>
            </a:br>
            <a:r>
              <a:rPr lang="en-US" altLang="ko-KR" sz="2400" dirty="0">
                <a:ea typeface="굴림" charset="-127"/>
              </a:rPr>
              <a:t>                   in </a:t>
            </a:r>
            <a:r>
              <a:rPr lang="en-US" altLang="ko-KR" sz="2400" dirty="0">
                <a:solidFill>
                  <a:srgbClr val="FF0000"/>
                </a:solidFill>
                <a:ea typeface="굴림" charset="-127"/>
              </a:rPr>
              <a:t>world </a:t>
            </a:r>
            <a:r>
              <a:rPr lang="en-US" altLang="ko-KR" sz="2400" dirty="0" err="1">
                <a:solidFill>
                  <a:srgbClr val="FF0000"/>
                </a:solidFill>
                <a:ea typeface="굴림" charset="-127"/>
              </a:rPr>
              <a:t>coord</a:t>
            </a:r>
            <a:r>
              <a:rPr lang="en-US" altLang="ko-KR" sz="2400" dirty="0">
                <a:solidFill>
                  <a:srgbClr val="FF0000"/>
                </a:solidFill>
                <a:ea typeface="굴림" charset="-127"/>
              </a:rPr>
              <a:t>.</a:t>
            </a:r>
            <a:br>
              <a:rPr lang="en-US" altLang="ko-KR" sz="2400" dirty="0">
                <a:solidFill>
                  <a:srgbClr val="FF0000"/>
                </a:solidFill>
                <a:ea typeface="굴림" charset="-127"/>
              </a:rPr>
            </a:br>
            <a:br>
              <a:rPr lang="en-US" altLang="ko-KR" sz="2400" dirty="0">
                <a:solidFill>
                  <a:srgbClr val="FF0000"/>
                </a:solidFill>
                <a:ea typeface="굴림" charset="-127"/>
              </a:rPr>
            </a:br>
            <a:r>
              <a:rPr lang="en-US" altLang="ko-KR" sz="2400" dirty="0">
                <a:solidFill>
                  <a:srgbClr val="FF0000"/>
                </a:solidFill>
                <a:ea typeface="굴림" charset="-127"/>
              </a:rPr>
              <a:t>          </a:t>
            </a:r>
            <a:r>
              <a:rPr lang="en-US" altLang="ko-KR" sz="2400" dirty="0" err="1">
                <a:ea typeface="굴림" charset="-127"/>
              </a:rPr>
              <a:t>view_dir</a:t>
            </a:r>
            <a:r>
              <a:rPr lang="en-US" altLang="ko-KR" sz="2400" dirty="0">
                <a:ea typeface="굴림" charset="-127"/>
              </a:rPr>
              <a:t> = position – </a:t>
            </a:r>
            <a:r>
              <a:rPr lang="en-US" altLang="ko-KR" sz="2400" dirty="0" err="1">
                <a:ea typeface="굴림" charset="-127"/>
              </a:rPr>
              <a:t>eye_positoin</a:t>
            </a:r>
            <a:endParaRPr lang="en-US" altLang="ko-KR" sz="2400" dirty="0">
              <a:ea typeface="굴림" charset="-127"/>
            </a:endParaRPr>
          </a:p>
          <a:p>
            <a:pPr eaLnBrk="1" hangingPunct="1"/>
            <a:endParaRPr lang="en-US" altLang="ko-KR" sz="2400" dirty="0">
              <a:ea typeface="굴림" charset="-127"/>
            </a:endParaRPr>
          </a:p>
          <a:p>
            <a:pPr eaLnBrk="1" hangingPunct="1"/>
            <a:r>
              <a:rPr lang="en-US" altLang="ko-KR" sz="2400" dirty="0">
                <a:ea typeface="굴림" charset="-127"/>
              </a:rPr>
              <a:t>Normal: normal vector of the surface in </a:t>
            </a:r>
            <a:r>
              <a:rPr lang="en-US" altLang="ko-KR" sz="2400" dirty="0">
                <a:solidFill>
                  <a:srgbClr val="FF0000"/>
                </a:solidFill>
                <a:ea typeface="굴림" charset="-127"/>
              </a:rPr>
              <a:t>world </a:t>
            </a:r>
            <a:r>
              <a:rPr lang="en-US" altLang="ko-KR" sz="2400" dirty="0" err="1">
                <a:solidFill>
                  <a:srgbClr val="FF0000"/>
                </a:solidFill>
                <a:ea typeface="굴림" charset="-127"/>
              </a:rPr>
              <a:t>coord</a:t>
            </a:r>
            <a:r>
              <a:rPr lang="en-US" altLang="ko-KR" sz="2400" dirty="0">
                <a:ea typeface="굴림" charset="-127"/>
              </a:rPr>
              <a:t>.</a:t>
            </a:r>
            <a:br>
              <a:rPr lang="en-US" altLang="ko-KR" sz="2400" dirty="0">
                <a:ea typeface="굴림" charset="-127"/>
              </a:rPr>
            </a:br>
            <a:br>
              <a:rPr lang="en-US" altLang="ko-KR" sz="2400" dirty="0">
                <a:ea typeface="굴림" charset="-127"/>
              </a:rPr>
            </a:br>
            <a:endParaRPr lang="en-US" altLang="ko-KR" sz="2400" dirty="0">
              <a:ea typeface="굴림" charset="-127"/>
            </a:endParaRPr>
          </a:p>
          <a:p>
            <a:pPr eaLnBrk="1" hangingPunct="1"/>
            <a:endParaRPr lang="en-US" altLang="ko-KR" sz="2400" dirty="0">
              <a:ea typeface="굴림" charset="-127"/>
            </a:endParaRPr>
          </a:p>
          <a:p>
            <a:pPr eaLnBrk="1" hangingPunct="1"/>
            <a:endParaRPr lang="en-US" altLang="ko-KR" sz="2400" dirty="0">
              <a:ea typeface="굴림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09717" y="2209800"/>
            <a:ext cx="7848600" cy="132343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US" altLang="ko-KR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vec3 </a:t>
            </a:r>
            <a:r>
              <a:rPr lang="en-US" altLang="ko-KR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dir</a:t>
            </a:r>
            <a:r>
              <a:rPr lang="en-US" altLang="ko-KR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reflect(</a:t>
            </a:r>
            <a:r>
              <a:rPr lang="en-US" altLang="ko-KR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view_dir</a:t>
            </a:r>
            <a:r>
              <a:rPr lang="en-US" altLang="ko-KR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normal);</a:t>
            </a:r>
          </a:p>
          <a:p>
            <a:r>
              <a:rPr lang="en-US" altLang="ko-KR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altLang="ko-KR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fColor</a:t>
            </a:r>
            <a:r>
              <a:rPr lang="en-US" altLang="ko-KR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ko-KR" sz="2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texture</a:t>
            </a:r>
            <a:r>
              <a:rPr lang="en-US" altLang="ko-KR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ko-KR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uCubeTex</a:t>
            </a:r>
            <a:r>
              <a:rPr lang="en-US" altLang="ko-KR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ko-KR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dir</a:t>
            </a:r>
            <a:r>
              <a:rPr lang="en-US" altLang="ko-KR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endParaRPr lang="en-US" altLang="ko-KR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21023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Refraction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Snell’s law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lvl="1"/>
            <a:fld id="{B5D66CDB-3FB7-411A-A50B-1DCC751ABB44}" type="slidenum">
              <a:rPr lang="es-ES" altLang="ko-KR" smtClean="0"/>
              <a:pPr lvl="1"/>
              <a:t>33</a:t>
            </a:fld>
            <a:endParaRPr lang="es-ES" altLang="ko-KR"/>
          </a:p>
        </p:txBody>
      </p:sp>
      <p:sp>
        <p:nvSpPr>
          <p:cNvPr id="6" name="TextBox 5"/>
          <p:cNvSpPr txBox="1"/>
          <p:nvPr/>
        </p:nvSpPr>
        <p:spPr>
          <a:xfrm>
            <a:off x="805224" y="5334000"/>
            <a:ext cx="673857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hlinkClick r:id="rId2"/>
              </a:rPr>
              <a:t>http://www.youtube.com/watch?v=gwggONU0QZQ</a:t>
            </a:r>
            <a:r>
              <a:rPr lang="en-US" altLang="ko-KR" dirty="0"/>
              <a:t> </a:t>
            </a:r>
            <a:endParaRPr lang="ko-KR" altLang="en-US" dirty="0"/>
          </a:p>
          <a:p>
            <a:endParaRPr lang="ko-KR" altLang="en-US" dirty="0"/>
          </a:p>
        </p:txBody>
      </p:sp>
      <p:pic>
        <p:nvPicPr>
          <p:cNvPr id="8196" name="Picture 4" descr="http://upload.wikimedia.org/wikipedia/commons/b/b9/Refraction-with-soda-straw.jpg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0" y="228600"/>
            <a:ext cx="1140182" cy="129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 descr="파일:Snells law2.svg">
            <a:hlinkClick r:id="rId5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6561" y="2286000"/>
            <a:ext cx="1524000" cy="273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 descr="n_1\sin\theta_1 = n_2\sin\theta_2\ .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3663" y="1828800"/>
            <a:ext cx="21717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410200" y="2514600"/>
            <a:ext cx="33528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n: speed of light </a:t>
            </a:r>
          </a:p>
          <a:p>
            <a:r>
              <a:rPr lang="en-US" altLang="ko-KR" dirty="0"/>
              <a:t>    (refractive index)</a:t>
            </a:r>
          </a:p>
          <a:p>
            <a:endParaRPr lang="en-US" altLang="ko-KR" dirty="0"/>
          </a:p>
          <a:p>
            <a:r>
              <a:rPr lang="en-US" altLang="ko-KR" dirty="0"/>
              <a:t> - air = 1</a:t>
            </a:r>
          </a:p>
          <a:p>
            <a:r>
              <a:rPr lang="en-US" altLang="ko-KR" dirty="0"/>
              <a:t> - water = 1.333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623669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 Fragment </a:t>
            </a:r>
            <a:r>
              <a:rPr lang="en-US" altLang="ko-KR" dirty="0" err="1"/>
              <a:t>Shader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lvl="1"/>
            <a:fld id="{B5D66CDB-3FB7-411A-A50B-1DCC751ABB44}" type="slidenum">
              <a:rPr lang="es-ES" altLang="ko-KR" smtClean="0"/>
              <a:pPr lvl="1"/>
              <a:t>34</a:t>
            </a:fld>
            <a:endParaRPr lang="es-ES" altLang="ko-KR"/>
          </a:p>
        </p:txBody>
      </p:sp>
      <p:sp>
        <p:nvSpPr>
          <p:cNvPr id="6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eaLnBrk="1" hangingPunct="1"/>
            <a:r>
              <a:rPr lang="en-US" altLang="ko-KR" sz="2400" dirty="0">
                <a:ea typeface="굴림" charset="-127"/>
              </a:rPr>
              <a:t>Using the function “refract”</a:t>
            </a:r>
          </a:p>
          <a:p>
            <a:pPr eaLnBrk="1" hangingPunct="1"/>
            <a:endParaRPr lang="en-US" altLang="ko-KR" sz="2400" dirty="0">
              <a:ea typeface="굴림" charset="-127"/>
            </a:endParaRPr>
          </a:p>
          <a:p>
            <a:pPr eaLnBrk="1" hangingPunct="1"/>
            <a:endParaRPr lang="en-US" altLang="ko-KR" sz="2400" dirty="0">
              <a:ea typeface="굴림" charset="-127"/>
            </a:endParaRPr>
          </a:p>
          <a:p>
            <a:pPr eaLnBrk="1" hangingPunct="1"/>
            <a:endParaRPr lang="en-US" altLang="ko-KR" sz="2400" dirty="0">
              <a:ea typeface="굴림" charset="-127"/>
            </a:endParaRPr>
          </a:p>
          <a:p>
            <a:pPr eaLnBrk="1" hangingPunct="1"/>
            <a:endParaRPr lang="en-US" altLang="ko-KR" sz="2400" dirty="0">
              <a:ea typeface="굴림" charset="-127"/>
            </a:endParaRPr>
          </a:p>
          <a:p>
            <a:pPr eaLnBrk="1" hangingPunct="1"/>
            <a:r>
              <a:rPr lang="en-US" altLang="ko-KR" sz="2400" dirty="0">
                <a:ea typeface="굴림" charset="-127"/>
              </a:rPr>
              <a:t>Refractive index: </a:t>
            </a:r>
          </a:p>
          <a:p>
            <a:pPr lvl="1" eaLnBrk="1" hangingPunct="1"/>
            <a:r>
              <a:rPr lang="en-US" altLang="ko-KR" sz="2000" dirty="0">
                <a:ea typeface="굴림" charset="-127"/>
              </a:rPr>
              <a:t>Example: </a:t>
            </a:r>
            <a:br>
              <a:rPr lang="en-US" altLang="ko-KR" sz="2000" dirty="0">
                <a:ea typeface="굴림" charset="-127"/>
              </a:rPr>
            </a:br>
            <a:r>
              <a:rPr lang="en-US" altLang="ko-KR" sz="2000" dirty="0">
                <a:ea typeface="굴림" charset="-127"/>
              </a:rPr>
              <a:t>  from air to water = 1/1.3</a:t>
            </a:r>
            <a:br>
              <a:rPr lang="en-US" altLang="ko-KR" sz="2000" dirty="0">
                <a:ea typeface="굴림" charset="-127"/>
              </a:rPr>
            </a:br>
            <a:r>
              <a:rPr lang="en-US" altLang="ko-KR" sz="2000" dirty="0">
                <a:ea typeface="굴림" charset="-127"/>
              </a:rPr>
              <a:t>  from water to air = 1.3/1 </a:t>
            </a:r>
          </a:p>
          <a:p>
            <a:pPr eaLnBrk="1" hangingPunct="1"/>
            <a:endParaRPr lang="en-US" altLang="ko-KR" sz="2400" dirty="0">
              <a:ea typeface="굴림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09717" y="2209800"/>
            <a:ext cx="7848600" cy="132343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US" altLang="ko-KR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ko-KR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vec3 </a:t>
            </a:r>
            <a:r>
              <a:rPr lang="en-US" altLang="ko-KR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dir</a:t>
            </a:r>
            <a:r>
              <a:rPr lang="en-US" altLang="ko-KR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refract(</a:t>
            </a:r>
            <a:r>
              <a:rPr lang="en-US" altLang="ko-KR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view_dir</a:t>
            </a:r>
            <a:r>
              <a:rPr lang="en-US" altLang="ko-KR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normal, index);</a:t>
            </a:r>
          </a:p>
          <a:p>
            <a:r>
              <a:rPr lang="en-US" altLang="ko-KR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altLang="ko-KR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fColor</a:t>
            </a:r>
            <a:r>
              <a:rPr lang="en-US" altLang="ko-KR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ko-KR" sz="20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texture</a:t>
            </a:r>
            <a:r>
              <a:rPr lang="en-US" altLang="ko-KR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ko-KR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uCubeTex</a:t>
            </a:r>
            <a:r>
              <a:rPr lang="en-US" altLang="ko-KR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ko-KR" sz="20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dir</a:t>
            </a:r>
            <a:r>
              <a:rPr lang="en-US" altLang="ko-KR" sz="2000" b="1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endParaRPr lang="en-US" altLang="ko-KR" sz="20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80076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Issue: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Critical angle of refraction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lvl="1"/>
            <a:fld id="{B5D66CDB-3FB7-411A-A50B-1DCC751ABB44}" type="slidenum">
              <a:rPr lang="es-ES" altLang="ko-KR" smtClean="0"/>
              <a:pPr lvl="1"/>
              <a:t>35</a:t>
            </a:fld>
            <a:endParaRPr lang="es-ES" altLang="ko-KR"/>
          </a:p>
        </p:txBody>
      </p:sp>
      <p:pic>
        <p:nvPicPr>
          <p:cNvPr id="9218" name="Picture 2" descr="http://upload.wikimedia.org/wikipedia/commons/thumb/5/5d/RefractionReflextion.svg/650px-RefractionReflextion.svg.png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2362200"/>
            <a:ext cx="6191250" cy="1924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0" descr="n_1\sin\theta_1 = n_2\sin\theta_2\ .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9975" y="4495800"/>
            <a:ext cx="21717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\sin\theta_2 = \frac{n_1}{n_2}\sin\theta_1 = \frac{1.333}{1}\cdot\sin\left(50^\circ\right) = 1.333\cdot 0.766 = 1.021,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5029200"/>
            <a:ext cx="4819650" cy="41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7162800" y="4986635"/>
            <a:ext cx="7296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????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898841" y="5546848"/>
            <a:ext cx="41088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Refraction becomes Reflection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38168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Issue: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Critical angle of refraction in real world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lvl="1"/>
            <a:fld id="{B5D66CDB-3FB7-411A-A50B-1DCC751ABB44}" type="slidenum">
              <a:rPr lang="es-ES" altLang="ko-KR" smtClean="0"/>
              <a:pPr lvl="1"/>
              <a:t>36</a:t>
            </a:fld>
            <a:endParaRPr lang="es-ES" altLang="ko-KR"/>
          </a:p>
        </p:txBody>
      </p:sp>
      <p:pic>
        <p:nvPicPr>
          <p:cNvPr id="11266" name="Picture 2" descr="http://www.pickthebrain.com/blog/wp-content/uploads/2010/09/mirror-ball-reflection.jpg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963" y="2279720"/>
            <a:ext cx="5238538" cy="3981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38" name="Picture 2" descr="R and R 2">
            <a:hlinkClick r:id="rId4" tooltip="R and R 2 by The Physics Classroom, on Flickr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888" y="2279721"/>
            <a:ext cx="3137822" cy="1763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 descr="Refracti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4191000"/>
            <a:ext cx="3145910" cy="2070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78434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Fresnel Effect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Fresnel equation describe the movement of light in different media. 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lvl="1"/>
            <a:fld id="{B5D66CDB-3FB7-411A-A50B-1DCC751ABB44}" type="slidenum">
              <a:rPr lang="es-ES" altLang="ko-KR" smtClean="0"/>
              <a:pPr lvl="1"/>
              <a:t>37</a:t>
            </a:fld>
            <a:endParaRPr lang="es-ES" altLang="ko-KR"/>
          </a:p>
        </p:txBody>
      </p:sp>
      <p:pic>
        <p:nvPicPr>
          <p:cNvPr id="7170" name="Picture 2" descr="http://cfile24.uf.tistory.com/original/1410C34D4F00DA162656B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843665"/>
            <a:ext cx="4457700" cy="297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http://cfile2.uf.tistory.com/original/1519014C4F00DA022556E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2999" y="2819400"/>
            <a:ext cx="3967209" cy="297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http://upload.wikimedia.org/wikipedia/commons/thumb/3/30/Partial_transmittance.gif/250px-Partial_transmittance.gif">
            <a:hlinkClick r:id="rId4"/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304800"/>
            <a:ext cx="2381250" cy="1047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371281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Fresnel Equation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8458200" cy="4525963"/>
          </a:xfrm>
        </p:spPr>
        <p:txBody>
          <a:bodyPr/>
          <a:lstStyle/>
          <a:p>
            <a:r>
              <a:rPr lang="en-US" altLang="ko-KR" sz="2800" dirty="0"/>
              <a:t>Equation about how strong the reflect effect is:</a:t>
            </a:r>
          </a:p>
          <a:p>
            <a:endParaRPr lang="en-US" altLang="ko-KR" sz="2800" dirty="0"/>
          </a:p>
          <a:p>
            <a:endParaRPr lang="en-US" altLang="ko-KR" sz="2800" dirty="0"/>
          </a:p>
          <a:p>
            <a:endParaRPr lang="en-US" altLang="ko-KR" sz="2800" dirty="0"/>
          </a:p>
          <a:p>
            <a:r>
              <a:rPr lang="en-US" altLang="ko-KR" sz="2800" dirty="0"/>
              <a:t>Coefficient </a:t>
            </a:r>
            <a:r>
              <a:rPr lang="en-US" altLang="ko-KR" sz="28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 </a:t>
            </a:r>
            <a:r>
              <a:rPr lang="en-US" altLang="ko-KR" sz="2800" dirty="0">
                <a:latin typeface="+mj-ea"/>
              </a:rPr>
              <a:t>≈ </a:t>
            </a:r>
            <a:r>
              <a:rPr lang="en-US" altLang="ko-K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(0.5~10)</a:t>
            </a:r>
            <a:br>
              <a:rPr lang="en-US" altLang="ko-KR" sz="2800" dirty="0"/>
            </a:br>
            <a:r>
              <a:rPr lang="en-US" altLang="ko-KR" sz="2800" dirty="0"/>
              <a:t>larger </a:t>
            </a:r>
            <a:r>
              <a:rPr lang="en-US" altLang="ko-KR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ko-KR" sz="28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800" dirty="0"/>
              <a:t>: smaller reflect</a:t>
            </a:r>
            <a:br>
              <a:rPr lang="en-US" altLang="ko-KR" sz="2800" dirty="0"/>
            </a:br>
            <a:r>
              <a:rPr lang="en-US" altLang="ko-KR" sz="2800" dirty="0"/>
              <a:t>smaller </a:t>
            </a:r>
            <a:r>
              <a:rPr lang="en-US" altLang="ko-KR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 </a:t>
            </a:r>
            <a:r>
              <a:rPr lang="en-US" altLang="ko-KR" sz="2800" dirty="0"/>
              <a:t>: stronger reflect</a:t>
            </a:r>
          </a:p>
          <a:p>
            <a:endParaRPr lang="en-US" altLang="ko-KR" sz="1400" dirty="0"/>
          </a:p>
          <a:p>
            <a:r>
              <a:rPr lang="en-US" altLang="ko-KR" sz="2800" dirty="0"/>
              <a:t>The reflection strength depends </a:t>
            </a:r>
            <a:br>
              <a:rPr lang="en-US" altLang="ko-KR" sz="2800" dirty="0"/>
            </a:br>
            <a:r>
              <a:rPr lang="en-US" altLang="ko-KR" sz="2800" dirty="0"/>
              <a:t>on the incident angle!</a:t>
            </a:r>
          </a:p>
          <a:p>
            <a:endParaRPr lang="ko-KR" altLang="en-US" sz="280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lvl="1"/>
            <a:fld id="{B5D66CDB-3FB7-411A-A50B-1DCC751ABB44}" type="slidenum">
              <a:rPr lang="es-ES" altLang="ko-KR" smtClean="0"/>
              <a:pPr lvl="1"/>
              <a:t>38</a:t>
            </a:fld>
            <a:endParaRPr lang="es-ES" altLang="ko-KR"/>
          </a:p>
        </p:txBody>
      </p:sp>
      <p:pic>
        <p:nvPicPr>
          <p:cNvPr id="8194" name="Picture 2" descr="http://upload.wikimedia.org/wikipedia/commons/thumb/3/30/Partial_transmittance.gif/250px-Partial_transmittance.gif">
            <a:hlinkClick r:id="rId2"/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304800"/>
            <a:ext cx="2381250" cy="1047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94353" y="2337936"/>
            <a:ext cx="6019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err="1"/>
              <a:t>fr</a:t>
            </a:r>
            <a:r>
              <a:rPr lang="en-US" altLang="ko-KR" sz="3600" dirty="0"/>
              <a:t> = offset + scale * (1+ V∙N)</a:t>
            </a:r>
            <a:r>
              <a:rPr lang="en-US" altLang="ko-KR" sz="3600" b="1" i="1" baseline="30000" dirty="0">
                <a:solidFill>
                  <a:srgbClr val="FF0000"/>
                </a:solidFill>
              </a:rPr>
              <a:t>n</a:t>
            </a:r>
            <a:endParaRPr lang="ko-KR" altLang="en-US" sz="3600" b="1" i="1" baseline="30000" dirty="0">
              <a:solidFill>
                <a:srgbClr val="FF0000"/>
              </a:solidFill>
            </a:endParaRPr>
          </a:p>
        </p:txBody>
      </p:sp>
      <p:pic>
        <p:nvPicPr>
          <p:cNvPr id="14338" name="Picture 2" descr="http://wiki.blender.org/uploads/thumb/e/ee/Manual-2.5-Material-MirrorFresnel-Example.png/180px-Manual-2.5-Material-MirrorFresnel-Example.png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800" y="2209800"/>
            <a:ext cx="1714500" cy="385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직선 연결선 6"/>
          <p:cNvCxnSpPr/>
          <p:nvPr/>
        </p:nvCxnSpPr>
        <p:spPr>
          <a:xfrm>
            <a:off x="1676400" y="2984267"/>
            <a:ext cx="990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/>
          <p:nvPr/>
        </p:nvCxnSpPr>
        <p:spPr>
          <a:xfrm>
            <a:off x="8610600" y="2286000"/>
            <a:ext cx="0" cy="3781425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686800" y="3724838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i="1" dirty="0">
                <a:solidFill>
                  <a:srgbClr val="FF0000"/>
                </a:solidFill>
              </a:rPr>
              <a:t>n</a:t>
            </a:r>
            <a:endParaRPr lang="ko-KR" altLang="en-US" b="1" i="1" dirty="0">
              <a:solidFill>
                <a:srgbClr val="FF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620420" y="5410626"/>
            <a:ext cx="5404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large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620419" y="2362200"/>
            <a:ext cx="5741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FF0000"/>
                </a:solidFill>
              </a:rPr>
              <a:t>small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600200" y="2971800"/>
            <a:ext cx="10711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+mj-ea"/>
                <a:ea typeface="+mj-ea"/>
              </a:rPr>
              <a:t>기본값</a:t>
            </a:r>
            <a:r>
              <a:rPr lang="en-US" altLang="ko-KR" sz="1600" dirty="0">
                <a:latin typeface="+mj-ea"/>
                <a:ea typeface="+mj-ea"/>
              </a:rPr>
              <a:t>≈0</a:t>
            </a:r>
            <a:endParaRPr lang="ko-KR" altLang="en-US" sz="1600" dirty="0">
              <a:latin typeface="+mj-ea"/>
              <a:ea typeface="+mj-ea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876561" y="2971800"/>
            <a:ext cx="17716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+mj-ea"/>
                <a:ea typeface="+mj-ea"/>
              </a:rPr>
              <a:t>가중치</a:t>
            </a:r>
            <a:r>
              <a:rPr lang="en-US" altLang="ko-KR" sz="1600" dirty="0">
                <a:latin typeface="+mj-ea"/>
                <a:ea typeface="+mj-ea"/>
              </a:rPr>
              <a:t>≈(0.1~0.5)</a:t>
            </a:r>
            <a:endParaRPr lang="ko-KR" altLang="en-US" sz="1600" dirty="0">
              <a:latin typeface="+mj-ea"/>
              <a:ea typeface="+mj-ea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3124200" y="2971800"/>
            <a:ext cx="1143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223721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http://pages.cpsc.ucalgary.ca/~wppalubi/ChromaticDispersion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2828924"/>
            <a:ext cx="4181475" cy="4029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Chromatic dispersion (aberration)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Light separates in many</a:t>
            </a:r>
            <a:br>
              <a:rPr lang="en-US" altLang="ko-KR" dirty="0"/>
            </a:br>
            <a:r>
              <a:rPr lang="en-US" altLang="ko-KR" dirty="0"/>
              <a:t>colors because of the refraction</a:t>
            </a:r>
            <a:br>
              <a:rPr lang="en-US" altLang="ko-KR" dirty="0"/>
            </a:br>
            <a:r>
              <a:rPr lang="en-US" altLang="ko-KR" dirty="0"/>
              <a:t>of each color is different.</a:t>
            </a:r>
          </a:p>
          <a:p>
            <a:endParaRPr lang="en-US" altLang="ko-KR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294967295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 lvl="1"/>
            <a:fld id="{B5D66CDB-3FB7-411A-A50B-1DCC751ABB44}" type="slidenum">
              <a:rPr lang="es-ES" altLang="ko-KR" smtClean="0"/>
              <a:pPr lvl="1"/>
              <a:t>39</a:t>
            </a:fld>
            <a:endParaRPr lang="es-ES" altLang="ko-KR"/>
          </a:p>
        </p:txBody>
      </p:sp>
      <p:pic>
        <p:nvPicPr>
          <p:cNvPr id="15364" name="Picture 4" descr="http://upload.wikimedia.org/wikipedia/commons/thumb/0/06/Prism_rainbow_schema.png/220px-Prism_rainbow_schema.png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1518729"/>
            <a:ext cx="2095500" cy="1314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8" name="Picture 8" descr=" - Another look at real chromatic aberration -- Panasonic DMC-FZ5 and some optical stuff - - art  - photography - by Tony Karp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3406167"/>
            <a:ext cx="2590800" cy="2515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0" name="Picture 10" descr="http://www.ozone3d.net/demos_projects/images/chromatic_aberration/licorne_001_w570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3417661"/>
            <a:ext cx="2995585" cy="250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8991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Multi-texturing: Specular Map: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Specify the specular reflectance by giving the additional texture (specular map)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1">
              <a:defRPr/>
            </a:pPr>
            <a:fld id="{418E68E5-55C4-422C-967B-558BEE9A3FD5}" type="slidenum">
              <a:rPr lang="es-ES" altLang="ko-KR" smtClean="0"/>
              <a:pPr lvl="1">
                <a:defRPr/>
              </a:pPr>
              <a:t>4</a:t>
            </a:fld>
            <a:endParaRPr lang="es-ES" altLang="ko-KR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2819400"/>
            <a:ext cx="3429000" cy="3571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 descr="D:\earthmap_spec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3500437"/>
            <a:ext cx="4419600" cy="220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16660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Think more: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85534" y="1235812"/>
            <a:ext cx="7772400" cy="4724400"/>
          </a:xfrm>
        </p:spPr>
        <p:txBody>
          <a:bodyPr/>
          <a:lstStyle/>
          <a:p>
            <a:r>
              <a:rPr lang="en-US" altLang="ko-KR" dirty="0"/>
              <a:t>Observe the photos of the earth</a:t>
            </a:r>
          </a:p>
          <a:p>
            <a:r>
              <a:rPr lang="en-US" altLang="ko-KR" dirty="0"/>
              <a:t>What effects you need more and how to do implement?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1">
              <a:defRPr/>
            </a:pPr>
            <a:fld id="{418E68E5-55C4-422C-967B-558BEE9A3FD5}" type="slidenum">
              <a:rPr lang="es-ES" altLang="ko-KR" smtClean="0"/>
              <a:pPr lvl="1">
                <a:defRPr/>
              </a:pPr>
              <a:t>5</a:t>
            </a:fld>
            <a:endParaRPr lang="es-ES" altLang="ko-KR"/>
          </a:p>
        </p:txBody>
      </p:sp>
      <p:pic>
        <p:nvPicPr>
          <p:cNvPr id="5122" name="Picture 2" descr="http://free-hq-wallpapers.com/wp-content/uploads/2009/10/Earth-2560x1600.jpg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877822"/>
            <a:ext cx="3048000" cy="1905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://fastangel.com/wp-content/uploads/2013/11/earth-wallpaper-1080p.png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2801622"/>
            <a:ext cx="3420799" cy="1922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http://i577.photobucket.com/albums/ss212/danielendy/Earth-sky-clouds-space-4-1.jpg">
            <a:hlinkClick r:id="rId6"/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4876800"/>
            <a:ext cx="3064933" cy="1681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http://webtaj.com/images/earth-from-space-night_1126608.jpg">
            <a:hlinkClick r:id="rId8"/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199" y="4782822"/>
            <a:ext cx="3420799" cy="1922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38785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Make your own Planet Earth: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1">
              <a:defRPr/>
            </a:pPr>
            <a:fld id="{418E68E5-55C4-422C-967B-558BEE9A3FD5}" type="slidenum">
              <a:rPr lang="es-ES" altLang="ko-KR" smtClean="0"/>
              <a:pPr lvl="1">
                <a:defRPr/>
              </a:pPr>
              <a:t>6</a:t>
            </a:fld>
            <a:endParaRPr lang="es-ES" altLang="ko-KR"/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1830649"/>
            <a:ext cx="4281682" cy="4460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894" y="1830649"/>
            <a:ext cx="4281682" cy="4460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643193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08025" y="152400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ko-KR" dirty="0">
                <a:ea typeface="굴림" charset="-127"/>
              </a:rPr>
              <a:t>Environmental Mapping</a:t>
            </a:r>
          </a:p>
        </p:txBody>
      </p:sp>
      <p:sp>
        <p:nvSpPr>
          <p:cNvPr id="3076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1" algn="ctr"/>
            <a:fld id="{F015D881-D492-484B-B5B5-A74C3ECE7399}" type="slidenum">
              <a:rPr lang="es-ES" altLang="ko-KR"/>
              <a:pPr lvl="1" algn="ctr"/>
              <a:t>7</a:t>
            </a:fld>
            <a:endParaRPr lang="es-ES" altLang="ko-KR"/>
          </a:p>
        </p:txBody>
      </p:sp>
      <p:pic>
        <p:nvPicPr>
          <p:cNvPr id="6" name="Picture 4" descr="E:\Seminar\bilder\b3\wyatt_07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3429000"/>
            <a:ext cx="2482850" cy="2243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6112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ko-KR" sz="3900">
                <a:ea typeface="굴림" charset="-127"/>
              </a:rPr>
              <a:t>Example</a:t>
            </a:r>
          </a:p>
        </p:txBody>
      </p:sp>
      <p:sp>
        <p:nvSpPr>
          <p:cNvPr id="5124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1pPr>
            <a:lvl2pPr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charset="-128"/>
              </a:defRPr>
            </a:lvl9pPr>
          </a:lstStyle>
          <a:p>
            <a:pPr lvl="1" algn="ctr"/>
            <a:fld id="{F25E2B8C-1840-49A9-93F0-8909182AFAD0}" type="slidenum">
              <a:rPr lang="es-ES" altLang="ko-KR"/>
              <a:pPr lvl="1" algn="ctr"/>
              <a:t>8</a:t>
            </a:fld>
            <a:endParaRPr lang="es-ES" altLang="ko-KR"/>
          </a:p>
        </p:txBody>
      </p:sp>
      <p:pic>
        <p:nvPicPr>
          <p:cNvPr id="5125" name="Picture 4" descr="hue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481138"/>
            <a:ext cx="4157663" cy="4157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6" name="Picture 5" descr="hue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1481138"/>
            <a:ext cx="41148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583469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4294967295"/>
          </p:nvPr>
        </p:nvSpPr>
        <p:spPr>
          <a:xfrm>
            <a:off x="8458200" y="6432550"/>
            <a:ext cx="2133600" cy="365125"/>
          </a:xfrm>
          <a:prstGeom prst="rect">
            <a:avLst/>
          </a:prstGeom>
        </p:spPr>
        <p:txBody>
          <a:bodyPr/>
          <a:lstStyle/>
          <a:p>
            <a:fld id="{6B8F42FD-7E65-4E31-9353-5A589650E378}" type="slidenum">
              <a:rPr lang="de-DE" altLang="ko-KR"/>
              <a:pPr/>
              <a:t>9</a:t>
            </a:fld>
            <a:endParaRPr lang="de-DE" altLang="ko-KR"/>
          </a:p>
        </p:txBody>
      </p:sp>
      <p:sp>
        <p:nvSpPr>
          <p:cNvPr id="51202" name="Rectangle 2" descr="Large confetti"/>
          <p:cNvSpPr>
            <a:spLocks noGrp="1" noChangeArrowheads="1"/>
          </p:cNvSpPr>
          <p:nvPr>
            <p:ph type="title"/>
          </p:nvPr>
        </p:nvSpPr>
        <p:spPr>
          <a:xfrm>
            <a:off x="381000" y="13252"/>
            <a:ext cx="8229600" cy="1143000"/>
          </a:xfrm>
        </p:spPr>
        <p:txBody>
          <a:bodyPr/>
          <a:lstStyle/>
          <a:p>
            <a:r>
              <a:rPr lang="de-AT" altLang="ko-KR" dirty="0">
                <a:latin typeface="Arial Black" pitchFamily="34" charset="0"/>
              </a:rPr>
              <a:t>Key observation:</a:t>
            </a:r>
            <a:br>
              <a:rPr lang="de-AT" altLang="ko-KR" dirty="0">
                <a:latin typeface="Arial Black" pitchFamily="34" charset="0"/>
              </a:rPr>
            </a:br>
            <a:r>
              <a:rPr lang="de-AT" altLang="ko-KR" dirty="0">
                <a:latin typeface="Arial Black" pitchFamily="34" charset="0"/>
              </a:rPr>
              <a:t>Parameterization</a:t>
            </a:r>
          </a:p>
        </p:txBody>
      </p:sp>
      <p:sp>
        <p:nvSpPr>
          <p:cNvPr id="51217" name="Rectangle 17"/>
          <p:cNvSpPr>
            <a:spLocks noGrp="1" noChangeArrowheads="1"/>
          </p:cNvSpPr>
          <p:nvPr>
            <p:ph type="body" idx="1"/>
          </p:nvPr>
        </p:nvSpPr>
        <p:spPr>
          <a:xfrm>
            <a:off x="2362200" y="1905000"/>
            <a:ext cx="7772400" cy="4191000"/>
          </a:xfrm>
        </p:spPr>
        <p:txBody>
          <a:bodyPr/>
          <a:lstStyle/>
          <a:p>
            <a:pPr algn="ctr">
              <a:buFontTx/>
              <a:buNone/>
            </a:pPr>
            <a:endParaRPr lang="de-AT" altLang="ko-KR" dirty="0">
              <a:latin typeface="Arial" charset="0"/>
            </a:endParaRPr>
          </a:p>
          <a:p>
            <a:pPr algn="ctr">
              <a:buFontTx/>
              <a:buNone/>
            </a:pPr>
            <a:r>
              <a:rPr lang="de-AT" altLang="ko-KR" sz="3600" dirty="0">
                <a:latin typeface="Arial" charset="0"/>
              </a:rPr>
              <a:t>    Directions</a:t>
            </a:r>
          </a:p>
          <a:p>
            <a:pPr algn="ctr">
              <a:buFontTx/>
              <a:buNone/>
            </a:pPr>
            <a:endParaRPr lang="de-AT" altLang="ko-KR" sz="3600" dirty="0">
              <a:latin typeface="Arial" charset="0"/>
            </a:endParaRPr>
          </a:p>
          <a:p>
            <a:pPr algn="ctr">
              <a:buFontTx/>
              <a:buNone/>
            </a:pPr>
            <a:endParaRPr lang="de-AT" altLang="ko-KR" dirty="0">
              <a:latin typeface="Arial" charset="0"/>
            </a:endParaRPr>
          </a:p>
          <a:p>
            <a:pPr algn="ctr">
              <a:buFontTx/>
              <a:buNone/>
            </a:pPr>
            <a:endParaRPr lang="de-AT" altLang="ko-KR" dirty="0">
              <a:latin typeface="Arial" charset="0"/>
            </a:endParaRPr>
          </a:p>
          <a:p>
            <a:pPr algn="ctr">
              <a:buFontTx/>
              <a:buNone/>
            </a:pPr>
            <a:r>
              <a:rPr lang="de-AT" altLang="ko-KR" sz="3600" dirty="0">
                <a:latin typeface="Arial" charset="0"/>
              </a:rPr>
              <a:t>   Texture coordinates</a:t>
            </a:r>
          </a:p>
          <a:p>
            <a:pPr>
              <a:buFontTx/>
              <a:buNone/>
            </a:pPr>
            <a:endParaRPr lang="de-AT" altLang="ko-KR" sz="3600" dirty="0">
              <a:latin typeface="Arial" charset="0"/>
            </a:endParaRPr>
          </a:p>
        </p:txBody>
      </p:sp>
      <p:sp>
        <p:nvSpPr>
          <p:cNvPr id="51220" name="AutoShape 20"/>
          <p:cNvSpPr>
            <a:spLocks noChangeArrowheads="1"/>
          </p:cNvSpPr>
          <p:nvPr/>
        </p:nvSpPr>
        <p:spPr bwMode="auto">
          <a:xfrm>
            <a:off x="5867400" y="3352800"/>
            <a:ext cx="1219200" cy="1524000"/>
          </a:xfrm>
          <a:prstGeom prst="downArrow">
            <a:avLst>
              <a:gd name="adj1" fmla="val 50000"/>
              <a:gd name="adj2" fmla="val 3125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pic>
        <p:nvPicPr>
          <p:cNvPr id="7170" name="Picture 2" descr="https://encrypted-tbn1.gstatic.com/images?q=tbn:ANd9GcRVlpeABUDRjUHoCtte_Y0w2sk0bsRixjmxlEXoNowEiyBwWO3-ZA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125" y="2686050"/>
            <a:ext cx="3810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792062"/>
      </p:ext>
    </p:extLst>
  </p:cSld>
  <p:clrMapOvr>
    <a:masterClrMapping/>
  </p:clrMapOvr>
</p:sld>
</file>

<file path=ppt/theme/theme1.xml><?xml version="1.0" encoding="utf-8"?>
<a:theme xmlns:a="http://schemas.openxmlformats.org/drawingml/2006/main" name="ULA1">
  <a:themeElements>
    <a:clrScheme name="ULA1 1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ULA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ctr" anchorCtr="1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 New Roman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ctr" anchorCtr="1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 New Roman" charset="0"/>
          </a:defRPr>
        </a:defPPr>
      </a:lstStyle>
    </a:lnDef>
  </a:objectDefaults>
  <a:extraClrSchemeLst>
    <a:extraClrScheme>
      <a:clrScheme name="ULA1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LA1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ULA1 3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LA1 4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LA1 5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LA1 6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ULA1 7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C:\PPT\VENEZUELA\ULA1.PPT</Template>
  <TotalTime>13437</TotalTime>
  <Words>1060</Words>
  <Application>Microsoft Office PowerPoint</Application>
  <PresentationFormat>화면 슬라이드 쇼(4:3)</PresentationFormat>
  <Paragraphs>235</Paragraphs>
  <Slides>39</Slides>
  <Notes>0</Notes>
  <HiddenSlides>0</HiddenSlides>
  <MMClips>0</MMClips>
  <ScaleCrop>false</ScaleCrop>
  <HeadingPairs>
    <vt:vector size="8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39</vt:i4>
      </vt:variant>
    </vt:vector>
  </HeadingPairs>
  <TitlesOfParts>
    <vt:vector size="46" baseType="lpstr">
      <vt:lpstr>Arial</vt:lpstr>
      <vt:lpstr>Arial Black</vt:lpstr>
      <vt:lpstr>Comic Sans MS</vt:lpstr>
      <vt:lpstr>Courier New</vt:lpstr>
      <vt:lpstr>Times New Roman</vt:lpstr>
      <vt:lpstr>ULA1</vt:lpstr>
      <vt:lpstr>Bitmap</vt:lpstr>
      <vt:lpstr>Texture Mapping &amp; Environmental Mapping</vt:lpstr>
      <vt:lpstr>Coding practice: planet earth</vt:lpstr>
      <vt:lpstr>Multi-Texturing</vt:lpstr>
      <vt:lpstr>Multi-texturing: Specular Map:</vt:lpstr>
      <vt:lpstr>Think more:</vt:lpstr>
      <vt:lpstr>Make your own Planet Earth:</vt:lpstr>
      <vt:lpstr>Environmental Mapping</vt:lpstr>
      <vt:lpstr>Example</vt:lpstr>
      <vt:lpstr>Key observation: Parameterization</vt:lpstr>
      <vt:lpstr>Parameterization</vt:lpstr>
      <vt:lpstr>Reflecting the Environment</vt:lpstr>
      <vt:lpstr>Mapping to a Sphere</vt:lpstr>
      <vt:lpstr>Spherical Map</vt:lpstr>
      <vt:lpstr>Spherical Environ. Mapping</vt:lpstr>
      <vt:lpstr>Non-uniform Sampling</vt:lpstr>
      <vt:lpstr>Today: Spherical Cameras are coming!</vt:lpstr>
      <vt:lpstr>A image from a 360 camera</vt:lpstr>
      <vt:lpstr>Cube Map</vt:lpstr>
      <vt:lpstr>Cube Mapping</vt:lpstr>
      <vt:lpstr>Cube Environment Mapping</vt:lpstr>
      <vt:lpstr>Cube Environment Mapping</vt:lpstr>
      <vt:lpstr>Forming Cube Map</vt:lpstr>
      <vt:lpstr>Cube Maps assumption</vt:lpstr>
      <vt:lpstr>Indexing into Cube Map</vt:lpstr>
      <vt:lpstr>Example</vt:lpstr>
      <vt:lpstr>Issues</vt:lpstr>
      <vt:lpstr>OpenGL Implementation</vt:lpstr>
      <vt:lpstr>Cubemap in OpenGL</vt:lpstr>
      <vt:lpstr>OpenGL Cube Map (cont)</vt:lpstr>
      <vt:lpstr>In Fragment Shader</vt:lpstr>
      <vt:lpstr>Reflection</vt:lpstr>
      <vt:lpstr>In Fragment Shader</vt:lpstr>
      <vt:lpstr>Refraction</vt:lpstr>
      <vt:lpstr>In Fragment Shader</vt:lpstr>
      <vt:lpstr>Issue:</vt:lpstr>
      <vt:lpstr>Issue:</vt:lpstr>
      <vt:lpstr>Fresnel Effect</vt:lpstr>
      <vt:lpstr>Fresnel Equation</vt:lpstr>
      <vt:lpstr>Chromatic dispersion (aberration)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Ed Angel</dc:creator>
  <cp:lastModifiedBy>SANG IL PARK</cp:lastModifiedBy>
  <cp:revision>217</cp:revision>
  <dcterms:created xsi:type="dcterms:W3CDTF">2011-03-01T21:39:54Z</dcterms:created>
  <dcterms:modified xsi:type="dcterms:W3CDTF">2023-12-05T14:07:53Z</dcterms:modified>
</cp:coreProperties>
</file>